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332" r:id="rId3"/>
    <p:sldId id="333" r:id="rId4"/>
    <p:sldId id="334" r:id="rId5"/>
    <p:sldId id="335" r:id="rId6"/>
    <p:sldId id="336" r:id="rId7"/>
    <p:sldId id="337" r:id="rId8"/>
    <p:sldId id="338" r:id="rId9"/>
    <p:sldId id="339" r:id="rId10"/>
    <p:sldId id="340" r:id="rId11"/>
    <p:sldId id="343" r:id="rId12"/>
    <p:sldId id="342" r:id="rId13"/>
    <p:sldId id="344" r:id="rId14"/>
    <p:sldId id="345" r:id="rId15"/>
    <p:sldId id="348" r:id="rId16"/>
    <p:sldId id="347" r:id="rId17"/>
    <p:sldId id="349" r:id="rId18"/>
    <p:sldId id="351" r:id="rId19"/>
    <p:sldId id="350" r:id="rId20"/>
    <p:sldId id="352" r:id="rId21"/>
    <p:sldId id="353" r:id="rId22"/>
    <p:sldId id="354" r:id="rId23"/>
    <p:sldId id="355" r:id="rId24"/>
    <p:sldId id="357" r:id="rId25"/>
    <p:sldId id="356" r:id="rId26"/>
    <p:sldId id="358" r:id="rId27"/>
    <p:sldId id="359" r:id="rId28"/>
    <p:sldId id="360" r:id="rId29"/>
    <p:sldId id="271" r:id="rId30"/>
    <p:sldId id="361" r:id="rId31"/>
  </p:sldIdLst>
  <p:sldSz cx="9144000" cy="6858000" type="screen4x3"/>
  <p:notesSz cx="13004800" cy="9753600"/>
  <p:defaultTextStyle>
    <a:defPPr>
      <a:defRPr lang="de-DE"/>
    </a:defPPr>
    <a:lvl1pPr marL="0" algn="l" defTabSz="324703" rtl="0" eaLnBrk="1" latinLnBrk="0" hangingPunct="1">
      <a:defRPr sz="1278" kern="1200">
        <a:solidFill>
          <a:schemeClr val="tx1"/>
        </a:solidFill>
        <a:latin typeface="+mn-lt"/>
        <a:ea typeface="+mn-ea"/>
        <a:cs typeface="+mn-cs"/>
      </a:defRPr>
    </a:lvl1pPr>
    <a:lvl2pPr marL="324703" algn="l" defTabSz="324703" rtl="0" eaLnBrk="1" latinLnBrk="0" hangingPunct="1">
      <a:defRPr sz="1278" kern="1200">
        <a:solidFill>
          <a:schemeClr val="tx1"/>
        </a:solidFill>
        <a:latin typeface="+mn-lt"/>
        <a:ea typeface="+mn-ea"/>
        <a:cs typeface="+mn-cs"/>
      </a:defRPr>
    </a:lvl2pPr>
    <a:lvl3pPr marL="649407" algn="l" defTabSz="324703" rtl="0" eaLnBrk="1" latinLnBrk="0" hangingPunct="1">
      <a:defRPr sz="1278" kern="1200">
        <a:solidFill>
          <a:schemeClr val="tx1"/>
        </a:solidFill>
        <a:latin typeface="+mn-lt"/>
        <a:ea typeface="+mn-ea"/>
        <a:cs typeface="+mn-cs"/>
      </a:defRPr>
    </a:lvl3pPr>
    <a:lvl4pPr marL="974110" algn="l" defTabSz="324703" rtl="0" eaLnBrk="1" latinLnBrk="0" hangingPunct="1">
      <a:defRPr sz="1278" kern="1200">
        <a:solidFill>
          <a:schemeClr val="tx1"/>
        </a:solidFill>
        <a:latin typeface="+mn-lt"/>
        <a:ea typeface="+mn-ea"/>
        <a:cs typeface="+mn-cs"/>
      </a:defRPr>
    </a:lvl4pPr>
    <a:lvl5pPr marL="1298814" algn="l" defTabSz="324703" rtl="0" eaLnBrk="1" latinLnBrk="0" hangingPunct="1">
      <a:defRPr sz="1278" kern="1200">
        <a:solidFill>
          <a:schemeClr val="tx1"/>
        </a:solidFill>
        <a:latin typeface="+mn-lt"/>
        <a:ea typeface="+mn-ea"/>
        <a:cs typeface="+mn-cs"/>
      </a:defRPr>
    </a:lvl5pPr>
    <a:lvl6pPr marL="1623517" algn="l" defTabSz="324703" rtl="0" eaLnBrk="1" latinLnBrk="0" hangingPunct="1">
      <a:defRPr sz="1278" kern="1200">
        <a:solidFill>
          <a:schemeClr val="tx1"/>
        </a:solidFill>
        <a:latin typeface="+mn-lt"/>
        <a:ea typeface="+mn-ea"/>
        <a:cs typeface="+mn-cs"/>
      </a:defRPr>
    </a:lvl6pPr>
    <a:lvl7pPr marL="1948221" algn="l" defTabSz="324703" rtl="0" eaLnBrk="1" latinLnBrk="0" hangingPunct="1">
      <a:defRPr sz="1278" kern="1200">
        <a:solidFill>
          <a:schemeClr val="tx1"/>
        </a:solidFill>
        <a:latin typeface="+mn-lt"/>
        <a:ea typeface="+mn-ea"/>
        <a:cs typeface="+mn-cs"/>
      </a:defRPr>
    </a:lvl7pPr>
    <a:lvl8pPr marL="2272924" algn="l" defTabSz="324703" rtl="0" eaLnBrk="1" latinLnBrk="0" hangingPunct="1">
      <a:defRPr sz="1278" kern="1200">
        <a:solidFill>
          <a:schemeClr val="tx1"/>
        </a:solidFill>
        <a:latin typeface="+mn-lt"/>
        <a:ea typeface="+mn-ea"/>
        <a:cs typeface="+mn-cs"/>
      </a:defRPr>
    </a:lvl8pPr>
    <a:lvl9pPr marL="2597628" algn="l" defTabSz="324703" rtl="0" eaLnBrk="1" latinLnBrk="0" hangingPunct="1">
      <a:defRPr sz="1278"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0B71D8F-75E7-43A3-A610-2D96919B682B}">
          <p14:sldIdLst>
            <p14:sldId id="256"/>
            <p14:sldId id="332"/>
            <p14:sldId id="333"/>
            <p14:sldId id="334"/>
            <p14:sldId id="335"/>
            <p14:sldId id="336"/>
            <p14:sldId id="337"/>
            <p14:sldId id="338"/>
            <p14:sldId id="339"/>
            <p14:sldId id="340"/>
            <p14:sldId id="343"/>
            <p14:sldId id="342"/>
            <p14:sldId id="344"/>
            <p14:sldId id="345"/>
            <p14:sldId id="348"/>
            <p14:sldId id="347"/>
            <p14:sldId id="349"/>
            <p14:sldId id="351"/>
            <p14:sldId id="350"/>
            <p14:sldId id="352"/>
            <p14:sldId id="353"/>
            <p14:sldId id="354"/>
            <p14:sldId id="355"/>
            <p14:sldId id="357"/>
            <p14:sldId id="356"/>
            <p14:sldId id="358"/>
            <p14:sldId id="359"/>
            <p14:sldId id="360"/>
          </p14:sldIdLst>
        </p14:section>
        <p14:section name="Abschlussfolie" id="{78F09475-0299-46C3-83B2-D3CDAED3F4E6}">
          <p14:sldIdLst>
            <p14:sldId id="271"/>
            <p14:sldId id="361"/>
          </p14:sldIdLst>
        </p14:section>
      </p14:sectionLst>
    </p:ext>
    <p:ext uri="{EFAFB233-063F-42B5-8137-9DF3F51BA10A}">
      <p15:sldGuideLst xmlns="" xmlns:p15="http://schemas.microsoft.com/office/powerpoint/2012/main">
        <p15:guide id="1" orient="horz" pos="202" userDrawn="1">
          <p15:clr>
            <a:srgbClr val="A4A3A4"/>
          </p15:clr>
        </p15:guide>
        <p15:guide id="2" pos="5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96D4"/>
    <a:srgbClr val="1F497D"/>
    <a:srgbClr val="F5F4F0"/>
    <a:srgbClr val="F4F2EA"/>
    <a:srgbClr val="4F334E"/>
    <a:srgbClr val="8390FF"/>
    <a:srgbClr val="948B6C"/>
    <a:srgbClr val="FBC1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94689" autoAdjust="0"/>
  </p:normalViewPr>
  <p:slideViewPr>
    <p:cSldViewPr>
      <p:cViewPr varScale="1">
        <p:scale>
          <a:sx n="107" d="100"/>
          <a:sy n="107" d="100"/>
        </p:scale>
        <p:origin x="-1836" y="-84"/>
      </p:cViewPr>
      <p:guideLst>
        <p:guide orient="horz" pos="202"/>
        <p:guide pos="51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442DDC49-609A-3B44-A1C6-133788245302}" type="datetime1">
              <a:rPr lang="de-DE" smtClean="0"/>
              <a:pPr/>
              <a:t>18.07.2023</a:t>
            </a:fld>
            <a:endParaRPr lang="de-DE"/>
          </a:p>
        </p:txBody>
      </p:sp>
      <p:sp>
        <p:nvSpPr>
          <p:cNvPr id="4" name="Fußzeilenplatzhalt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747525CF-7212-804E-9855-29706471529B}" type="slidenum">
              <a:rPr lang="de-DE" smtClean="0"/>
              <a:pPr/>
              <a:t>‹Nr.›</a:t>
            </a:fld>
            <a:endParaRPr lang="de-DE"/>
          </a:p>
        </p:txBody>
      </p:sp>
    </p:spTree>
    <p:extLst>
      <p:ext uri="{BB962C8B-B14F-4D97-AF65-F5344CB8AC3E}">
        <p14:creationId xmlns:p14="http://schemas.microsoft.com/office/powerpoint/2010/main" val="42064502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7366000" y="0"/>
            <a:ext cx="5635625" cy="487363"/>
          </a:xfrm>
          <a:prstGeom prst="rect">
            <a:avLst/>
          </a:prstGeom>
        </p:spPr>
        <p:txBody>
          <a:bodyPr vert="horz" lIns="91440" tIns="45720" rIns="91440" bIns="45720" rtlCol="0"/>
          <a:lstStyle>
            <a:lvl1pPr algn="r">
              <a:defRPr sz="1200"/>
            </a:lvl1pPr>
          </a:lstStyle>
          <a:p>
            <a:fld id="{66C661A5-9AB9-1949-9B9A-C46C190AE8BF}" type="datetime1">
              <a:rPr lang="de-DE" smtClean="0"/>
              <a:pPr/>
              <a:t>18.07.2023</a:t>
            </a:fld>
            <a:endParaRPr lang="de-DE"/>
          </a:p>
        </p:txBody>
      </p:sp>
      <p:sp>
        <p:nvSpPr>
          <p:cNvPr id="4" name="Folienbildplatzhalter 3"/>
          <p:cNvSpPr>
            <a:spLocks noGrp="1" noRot="1" noChangeAspect="1"/>
          </p:cNvSpPr>
          <p:nvPr>
            <p:ph type="sldImg" idx="2"/>
          </p:nvPr>
        </p:nvSpPr>
        <p:spPr>
          <a:xfrm>
            <a:off x="4064000" y="731838"/>
            <a:ext cx="4876800" cy="36576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300163" y="4632325"/>
            <a:ext cx="10404475" cy="43894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264650"/>
            <a:ext cx="5635625" cy="4873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7366000" y="9264650"/>
            <a:ext cx="5635625" cy="487363"/>
          </a:xfrm>
          <a:prstGeom prst="rect">
            <a:avLst/>
          </a:prstGeom>
        </p:spPr>
        <p:txBody>
          <a:bodyPr vert="horz" lIns="91440" tIns="45720" rIns="91440" bIns="45720" rtlCol="0" anchor="b"/>
          <a:lstStyle>
            <a:lvl1pPr algn="r">
              <a:defRPr sz="1200"/>
            </a:lvl1pPr>
          </a:lstStyle>
          <a:p>
            <a:fld id="{584A433B-D369-FE47-BCB2-D5C24AAD91F8}" type="slidenum">
              <a:rPr lang="de-DE" smtClean="0"/>
              <a:pPr/>
              <a:t>‹Nr.›</a:t>
            </a:fld>
            <a:endParaRPr lang="de-DE"/>
          </a:p>
        </p:txBody>
      </p:sp>
    </p:spTree>
    <p:extLst>
      <p:ext uri="{BB962C8B-B14F-4D97-AF65-F5344CB8AC3E}">
        <p14:creationId xmlns:p14="http://schemas.microsoft.com/office/powerpoint/2010/main" val="3781872226"/>
      </p:ext>
    </p:extLst>
  </p:cSld>
  <p:clrMap bg1="lt1" tx1="dk1" bg2="lt2" tx2="dk2" accent1="accent1" accent2="accent2" accent3="accent3" accent4="accent4" accent5="accent5" accent6="accent6" hlink="hlink" folHlink="folHlink"/>
  <p:hf sldNum="0" hdr="0" ftr="0" dt="0"/>
  <p:notesStyle>
    <a:lvl1pPr marL="0" algn="l" defTabSz="324703" rtl="0" eaLnBrk="1" latinLnBrk="0" hangingPunct="1">
      <a:defRPr sz="852" kern="1200">
        <a:solidFill>
          <a:schemeClr val="tx1"/>
        </a:solidFill>
        <a:latin typeface="+mn-lt"/>
        <a:ea typeface="+mn-ea"/>
        <a:cs typeface="+mn-cs"/>
      </a:defRPr>
    </a:lvl1pPr>
    <a:lvl2pPr marL="324703" algn="l" defTabSz="324703" rtl="0" eaLnBrk="1" latinLnBrk="0" hangingPunct="1">
      <a:defRPr sz="852" kern="1200">
        <a:solidFill>
          <a:schemeClr val="tx1"/>
        </a:solidFill>
        <a:latin typeface="+mn-lt"/>
        <a:ea typeface="+mn-ea"/>
        <a:cs typeface="+mn-cs"/>
      </a:defRPr>
    </a:lvl2pPr>
    <a:lvl3pPr marL="649407" algn="l" defTabSz="324703" rtl="0" eaLnBrk="1" latinLnBrk="0" hangingPunct="1">
      <a:defRPr sz="852" kern="1200">
        <a:solidFill>
          <a:schemeClr val="tx1"/>
        </a:solidFill>
        <a:latin typeface="+mn-lt"/>
        <a:ea typeface="+mn-ea"/>
        <a:cs typeface="+mn-cs"/>
      </a:defRPr>
    </a:lvl3pPr>
    <a:lvl4pPr marL="974110" algn="l" defTabSz="324703" rtl="0" eaLnBrk="1" latinLnBrk="0" hangingPunct="1">
      <a:defRPr sz="852" kern="1200">
        <a:solidFill>
          <a:schemeClr val="tx1"/>
        </a:solidFill>
        <a:latin typeface="+mn-lt"/>
        <a:ea typeface="+mn-ea"/>
        <a:cs typeface="+mn-cs"/>
      </a:defRPr>
    </a:lvl4pPr>
    <a:lvl5pPr marL="1298814" algn="l" defTabSz="324703" rtl="0" eaLnBrk="1" latinLnBrk="0" hangingPunct="1">
      <a:defRPr sz="852" kern="1200">
        <a:solidFill>
          <a:schemeClr val="tx1"/>
        </a:solidFill>
        <a:latin typeface="+mn-lt"/>
        <a:ea typeface="+mn-ea"/>
        <a:cs typeface="+mn-cs"/>
      </a:defRPr>
    </a:lvl5pPr>
    <a:lvl6pPr marL="1623517" algn="l" defTabSz="324703" rtl="0" eaLnBrk="1" latinLnBrk="0" hangingPunct="1">
      <a:defRPr sz="852" kern="1200">
        <a:solidFill>
          <a:schemeClr val="tx1"/>
        </a:solidFill>
        <a:latin typeface="+mn-lt"/>
        <a:ea typeface="+mn-ea"/>
        <a:cs typeface="+mn-cs"/>
      </a:defRPr>
    </a:lvl6pPr>
    <a:lvl7pPr marL="1948221" algn="l" defTabSz="324703" rtl="0" eaLnBrk="1" latinLnBrk="0" hangingPunct="1">
      <a:defRPr sz="852" kern="1200">
        <a:solidFill>
          <a:schemeClr val="tx1"/>
        </a:solidFill>
        <a:latin typeface="+mn-lt"/>
        <a:ea typeface="+mn-ea"/>
        <a:cs typeface="+mn-cs"/>
      </a:defRPr>
    </a:lvl7pPr>
    <a:lvl8pPr marL="2272924" algn="l" defTabSz="324703" rtl="0" eaLnBrk="1" latinLnBrk="0" hangingPunct="1">
      <a:defRPr sz="852" kern="1200">
        <a:solidFill>
          <a:schemeClr val="tx1"/>
        </a:solidFill>
        <a:latin typeface="+mn-lt"/>
        <a:ea typeface="+mn-ea"/>
        <a:cs typeface="+mn-cs"/>
      </a:defRPr>
    </a:lvl8pPr>
    <a:lvl9pPr marL="2597628" algn="l" defTabSz="324703" rtl="0" eaLnBrk="1" latinLnBrk="0" hangingPunct="1">
      <a:defRPr sz="8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81" name="object 2"/>
          <p:cNvSpPr/>
          <p:nvPr userDrawn="1"/>
        </p:nvSpPr>
        <p:spPr>
          <a:xfrm>
            <a:off x="0" y="6375797"/>
            <a:ext cx="9144000" cy="482203"/>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sz="878" dirty="0">
              <a:solidFill>
                <a:schemeClr val="bg1">
                  <a:lumMod val="85000"/>
                </a:schemeClr>
              </a:solidFill>
            </a:endParaRPr>
          </a:p>
        </p:txBody>
      </p:sp>
      <p:sp>
        <p:nvSpPr>
          <p:cNvPr id="8" name="Holder 4"/>
          <p:cNvSpPr>
            <a:spLocks noGrp="1"/>
          </p:cNvSpPr>
          <p:nvPr>
            <p:ph type="ftr" sz="quarter" idx="3"/>
          </p:nvPr>
        </p:nvSpPr>
        <p:spPr>
          <a:xfrm>
            <a:off x="1732359" y="6502956"/>
            <a:ext cx="6054328" cy="194310"/>
          </a:xfrm>
          <a:prstGeom prst="rect">
            <a:avLst/>
          </a:prstGeom>
        </p:spPr>
        <p:txBody>
          <a:bodyPr lIns="0" tIns="0" rIns="0" bIns="0"/>
          <a:lstStyle>
            <a:lvl1pPr algn="ctr">
              <a:defRPr sz="1031">
                <a:solidFill>
                  <a:schemeClr val="tx2">
                    <a:lumMod val="75000"/>
                  </a:schemeClr>
                </a:solidFill>
              </a:defRPr>
            </a:lvl1pPr>
          </a:lstStyle>
          <a:p>
            <a:r>
              <a:rPr lang="de-DE" dirty="0"/>
              <a:t>Georg-August-Universität Göttingen</a:t>
            </a:r>
          </a:p>
        </p:txBody>
      </p:sp>
      <p:sp>
        <p:nvSpPr>
          <p:cNvPr id="9" name="Holder 5"/>
          <p:cNvSpPr>
            <a:spLocks noGrp="1"/>
          </p:cNvSpPr>
          <p:nvPr>
            <p:ph type="dt" sz="half" idx="2"/>
          </p:nvPr>
        </p:nvSpPr>
        <p:spPr>
          <a:xfrm>
            <a:off x="218599" y="6500812"/>
            <a:ext cx="1031558" cy="196454"/>
          </a:xfrm>
          <a:prstGeom prst="rect">
            <a:avLst/>
          </a:prstGeom>
        </p:spPr>
        <p:txBody>
          <a:bodyPr lIns="0" tIns="0" rIns="0" bIns="0"/>
          <a:lstStyle>
            <a:lvl1pPr algn="l">
              <a:defRPr sz="1031">
                <a:solidFill>
                  <a:schemeClr val="tx1">
                    <a:tint val="75000"/>
                  </a:schemeClr>
                </a:solidFill>
              </a:defRPr>
            </a:lvl1pPr>
          </a:lstStyle>
          <a:p>
            <a:r>
              <a:rPr lang="de-DE" dirty="0"/>
              <a:t>18.07.2023</a:t>
            </a:r>
            <a:endParaRPr lang="en-US" dirty="0"/>
          </a:p>
        </p:txBody>
      </p:sp>
      <p:sp>
        <p:nvSpPr>
          <p:cNvPr id="10" name="Holder 6"/>
          <p:cNvSpPr>
            <a:spLocks noGrp="1"/>
          </p:cNvSpPr>
          <p:nvPr>
            <p:ph type="sldNum" sz="quarter" idx="10"/>
          </p:nvPr>
        </p:nvSpPr>
        <p:spPr>
          <a:xfrm>
            <a:off x="8322470" y="6526032"/>
            <a:ext cx="602933" cy="171233"/>
          </a:xfrm>
          <a:prstGeom prst="rect">
            <a:avLst/>
          </a:prstGeom>
        </p:spPr>
        <p:txBody>
          <a:bodyPr lIns="0" tIns="0" rIns="0" bIns="0"/>
          <a:lstStyle>
            <a:lvl1pPr algn="r">
              <a:defRPr sz="1031">
                <a:solidFill>
                  <a:schemeClr val="tx1">
                    <a:tint val="75000"/>
                  </a:schemeClr>
                </a:solidFill>
              </a:defRPr>
            </a:lvl1pPr>
          </a:lstStyle>
          <a:p>
            <a:fld id="{B6F15528-21DE-4FAA-801E-634DDDAF4B2B}" type="slidenum">
              <a:rPr lang="de-DE" smtClean="0"/>
              <a:pPr/>
              <a:t>‹Nr.›</a:t>
            </a:fld>
            <a:endParaRPr lang="de-DE" dirty="0"/>
          </a:p>
        </p:txBody>
      </p:sp>
      <p:sp>
        <p:nvSpPr>
          <p:cNvPr id="15" name="Titel 14"/>
          <p:cNvSpPr>
            <a:spLocks noGrp="1"/>
          </p:cNvSpPr>
          <p:nvPr>
            <p:ph type="title"/>
          </p:nvPr>
        </p:nvSpPr>
        <p:spPr>
          <a:xfrm>
            <a:off x="636683" y="3268266"/>
            <a:ext cx="7623279" cy="649216"/>
          </a:xfrm>
        </p:spPr>
        <p:txBody>
          <a:bodyPr vert="horz"/>
          <a:lstStyle>
            <a:lvl1pPr>
              <a:defRPr sz="4122">
                <a:solidFill>
                  <a:schemeClr val="tx2"/>
                </a:solidFill>
                <a:latin typeface="+mj-lt"/>
              </a:defRPr>
            </a:lvl1pPr>
          </a:lstStyle>
          <a:p>
            <a:r>
              <a:rPr lang="de-DE" dirty="0"/>
              <a:t>Mastertitelformat bearbeiten</a:t>
            </a:r>
          </a:p>
        </p:txBody>
      </p:sp>
      <p:sp>
        <p:nvSpPr>
          <p:cNvPr id="74" name="Holder 3"/>
          <p:cNvSpPr>
            <a:spLocks noGrp="1"/>
          </p:cNvSpPr>
          <p:nvPr>
            <p:ph type="body" idx="1"/>
          </p:nvPr>
        </p:nvSpPr>
        <p:spPr>
          <a:xfrm>
            <a:off x="660797" y="2946797"/>
            <a:ext cx="5786438" cy="259687"/>
          </a:xfrm>
        </p:spPr>
        <p:txBody>
          <a:bodyPr lIns="0" tIns="0" rIns="0" bIns="0"/>
          <a:lstStyle>
            <a:lvl1pPr>
              <a:defRPr sz="1648" b="0" i="0" cap="small">
                <a:solidFill>
                  <a:schemeClr val="accent6"/>
                </a:solidFill>
                <a:latin typeface="+mj-lt"/>
                <a:cs typeface="DINPro"/>
              </a:defRPr>
            </a:lvl1pPr>
          </a:lstStyle>
          <a:p>
            <a:endParaRPr dirty="0"/>
          </a:p>
        </p:txBody>
      </p:sp>
      <p:sp>
        <p:nvSpPr>
          <p:cNvPr id="11" name="Untertitel 1"/>
          <p:cNvSpPr>
            <a:spLocks noGrp="1"/>
          </p:cNvSpPr>
          <p:nvPr>
            <p:ph type="subTitle" idx="4"/>
          </p:nvPr>
        </p:nvSpPr>
        <p:spPr>
          <a:xfrm>
            <a:off x="660797" y="4071939"/>
            <a:ext cx="6400800" cy="276999"/>
          </a:xfrm>
        </p:spPr>
        <p:txBody>
          <a:bodyPr/>
          <a:lstStyle>
            <a:lvl1pPr>
              <a:defRPr>
                <a:solidFill>
                  <a:schemeClr val="accent6"/>
                </a:solidFill>
                <a:latin typeface="Calibri" panose="020F0502020204030204" pitchFamily="34" charset="0"/>
                <a:cs typeface="Calibri" panose="020F0502020204030204" pitchFamily="34" charset="0"/>
              </a:defRPr>
            </a:lvl1pPr>
          </a:lstStyle>
          <a:p>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75" name="object 2"/>
          <p:cNvSpPr/>
          <p:nvPr userDrawn="1"/>
        </p:nvSpPr>
        <p:spPr>
          <a:xfrm>
            <a:off x="0" y="6375797"/>
            <a:ext cx="9144000" cy="482203"/>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sz="878" dirty="0">
              <a:solidFill>
                <a:schemeClr val="bg1">
                  <a:lumMod val="85000"/>
                </a:schemeClr>
              </a:solidFill>
            </a:endParaRPr>
          </a:p>
        </p:txBody>
      </p:sp>
      <p:sp>
        <p:nvSpPr>
          <p:cNvPr id="2" name="Holder 2"/>
          <p:cNvSpPr>
            <a:spLocks noGrp="1"/>
          </p:cNvSpPr>
          <p:nvPr>
            <p:ph type="title"/>
          </p:nvPr>
        </p:nvSpPr>
        <p:spPr>
          <a:xfrm>
            <a:off x="660798" y="1318347"/>
            <a:ext cx="7623279" cy="476092"/>
          </a:xfrm>
        </p:spPr>
        <p:txBody>
          <a:bodyPr lIns="0" tIns="0" rIns="0" bIns="0"/>
          <a:lstStyle>
            <a:lvl1pPr>
              <a:defRPr sz="3023" b="0" i="0">
                <a:solidFill>
                  <a:schemeClr val="tx2"/>
                </a:solidFill>
                <a:latin typeface="+mj-lt"/>
                <a:cs typeface="DINPro"/>
              </a:defRPr>
            </a:lvl1pPr>
          </a:lstStyle>
          <a:p>
            <a:endParaRPr dirty="0"/>
          </a:p>
        </p:txBody>
      </p:sp>
      <p:sp>
        <p:nvSpPr>
          <p:cNvPr id="3" name="Holder 3"/>
          <p:cNvSpPr>
            <a:spLocks noGrp="1"/>
          </p:cNvSpPr>
          <p:nvPr>
            <p:ph type="body" idx="1"/>
          </p:nvPr>
        </p:nvSpPr>
        <p:spPr>
          <a:xfrm>
            <a:off x="1696711" y="2102866"/>
            <a:ext cx="5786438" cy="307777"/>
          </a:xfrm>
        </p:spPr>
        <p:txBody>
          <a:bodyPr lIns="0" tIns="0" rIns="0" bIns="0"/>
          <a:lstStyle>
            <a:lvl1pPr>
              <a:defRPr sz="2000" b="0" i="0">
                <a:solidFill>
                  <a:schemeClr val="accent6"/>
                </a:solidFill>
                <a:latin typeface="+mj-lt"/>
                <a:cs typeface=""/>
              </a:defRPr>
            </a:lvl1pPr>
          </a:lstStyle>
          <a:p>
            <a:endParaRPr dirty="0"/>
          </a:p>
        </p:txBody>
      </p:sp>
      <p:sp>
        <p:nvSpPr>
          <p:cNvPr id="8" name="Holder 4"/>
          <p:cNvSpPr>
            <a:spLocks noGrp="1"/>
          </p:cNvSpPr>
          <p:nvPr>
            <p:ph type="ftr" sz="quarter" idx="3"/>
          </p:nvPr>
        </p:nvSpPr>
        <p:spPr>
          <a:xfrm>
            <a:off x="1732359" y="6502956"/>
            <a:ext cx="6054328" cy="194310"/>
          </a:xfrm>
          <a:prstGeom prst="rect">
            <a:avLst/>
          </a:prstGeom>
        </p:spPr>
        <p:txBody>
          <a:bodyPr lIns="0" tIns="0" rIns="0" bIns="0"/>
          <a:lstStyle>
            <a:lvl1pPr algn="ctr">
              <a:defRPr sz="1031">
                <a:solidFill>
                  <a:schemeClr val="tx2">
                    <a:lumMod val="75000"/>
                  </a:schemeClr>
                </a:solidFill>
              </a:defRPr>
            </a:lvl1pPr>
          </a:lstStyle>
          <a:p>
            <a:r>
              <a:rPr lang="de-DE" dirty="0"/>
              <a:t>Georg-August-Universität Göttingen</a:t>
            </a:r>
          </a:p>
        </p:txBody>
      </p:sp>
      <p:sp>
        <p:nvSpPr>
          <p:cNvPr id="9" name="Holder 5"/>
          <p:cNvSpPr>
            <a:spLocks noGrp="1"/>
          </p:cNvSpPr>
          <p:nvPr>
            <p:ph type="dt" sz="half" idx="2"/>
          </p:nvPr>
        </p:nvSpPr>
        <p:spPr>
          <a:xfrm>
            <a:off x="218599" y="6500812"/>
            <a:ext cx="1031558" cy="196454"/>
          </a:xfrm>
          <a:prstGeom prst="rect">
            <a:avLst/>
          </a:prstGeom>
        </p:spPr>
        <p:txBody>
          <a:bodyPr lIns="0" tIns="0" rIns="0" bIns="0"/>
          <a:lstStyle>
            <a:lvl1pPr algn="l">
              <a:defRPr sz="1031">
                <a:solidFill>
                  <a:schemeClr val="tx1">
                    <a:tint val="75000"/>
                  </a:schemeClr>
                </a:solidFill>
              </a:defRPr>
            </a:lvl1pPr>
          </a:lstStyle>
          <a:p>
            <a:r>
              <a:rPr lang="de-DE" dirty="0"/>
              <a:t>18.07.2023</a:t>
            </a:r>
            <a:endParaRPr lang="en-US" dirty="0"/>
          </a:p>
        </p:txBody>
      </p:sp>
      <p:sp>
        <p:nvSpPr>
          <p:cNvPr id="10" name="Holder 6"/>
          <p:cNvSpPr>
            <a:spLocks noGrp="1"/>
          </p:cNvSpPr>
          <p:nvPr>
            <p:ph type="sldNum" sz="quarter" idx="4"/>
          </p:nvPr>
        </p:nvSpPr>
        <p:spPr>
          <a:xfrm>
            <a:off x="8322470" y="6526032"/>
            <a:ext cx="602933" cy="171233"/>
          </a:xfrm>
          <a:prstGeom prst="rect">
            <a:avLst/>
          </a:prstGeom>
        </p:spPr>
        <p:txBody>
          <a:bodyPr lIns="0" tIns="0" rIns="0" bIns="0"/>
          <a:lstStyle>
            <a:lvl1pPr algn="r">
              <a:defRPr sz="1031">
                <a:solidFill>
                  <a:schemeClr val="tx1">
                    <a:tint val="75000"/>
                  </a:schemeClr>
                </a:solidFill>
              </a:defRPr>
            </a:lvl1pPr>
          </a:lstStyle>
          <a:p>
            <a:fld id="{B6F15528-21DE-4FAA-801E-634DDDAF4B2B}" type="slidenum">
              <a:rPr lang="de-DE" smtClean="0"/>
              <a:pPr/>
              <a:t>‹Nr.›</a:t>
            </a:fld>
            <a:endParaRPr lang="de-DE" dirty="0"/>
          </a:p>
        </p:txBody>
      </p:sp>
      <p:sp>
        <p:nvSpPr>
          <p:cNvPr id="11" name="Holder 2"/>
          <p:cNvSpPr txBox="1">
            <a:spLocks/>
          </p:cNvSpPr>
          <p:nvPr userDrawn="1"/>
        </p:nvSpPr>
        <p:spPr>
          <a:xfrm>
            <a:off x="681332" y="1302514"/>
            <a:ext cx="7623279" cy="465173"/>
          </a:xfrm>
          <a:prstGeom prst="rect">
            <a:avLst/>
          </a:prstGeom>
        </p:spPr>
        <p:txBody>
          <a:bodyPr wrap="square" lIns="0" tIns="0" rIns="0" bIns="0">
            <a:spAutoFit/>
          </a:bodyPr>
          <a:lstStyle>
            <a:lvl1pPr>
              <a:defRPr sz="4400" b="0" i="0">
                <a:solidFill>
                  <a:srgbClr val="17375E"/>
                </a:solidFill>
                <a:latin typeface="+mj-lt"/>
                <a:ea typeface="+mj-ea"/>
                <a:cs typeface="DINPro"/>
              </a:defRPr>
            </a:lvl1pPr>
          </a:lstStyle>
          <a:p>
            <a:pPr defTabSz="628064"/>
            <a:endParaRPr lang="de-DE" sz="3023" kern="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ufzählung">
    <p:spTree>
      <p:nvGrpSpPr>
        <p:cNvPr id="1" name=""/>
        <p:cNvGrpSpPr/>
        <p:nvPr/>
      </p:nvGrpSpPr>
      <p:grpSpPr>
        <a:xfrm>
          <a:off x="0" y="0"/>
          <a:ext cx="0" cy="0"/>
          <a:chOff x="0" y="0"/>
          <a:chExt cx="0" cy="0"/>
        </a:xfrm>
      </p:grpSpPr>
      <p:sp>
        <p:nvSpPr>
          <p:cNvPr id="74" name="object 2"/>
          <p:cNvSpPr/>
          <p:nvPr userDrawn="1"/>
        </p:nvSpPr>
        <p:spPr>
          <a:xfrm>
            <a:off x="0" y="6411516"/>
            <a:ext cx="9144000" cy="482203"/>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sz="878" dirty="0">
              <a:solidFill>
                <a:schemeClr val="bg1">
                  <a:lumMod val="85000"/>
                </a:schemeClr>
              </a:solidFill>
            </a:endParaRPr>
          </a:p>
        </p:txBody>
      </p:sp>
      <p:sp>
        <p:nvSpPr>
          <p:cNvPr id="3" name="Holder 3"/>
          <p:cNvSpPr>
            <a:spLocks noGrp="1"/>
          </p:cNvSpPr>
          <p:nvPr>
            <p:ph type="body" idx="1"/>
          </p:nvPr>
        </p:nvSpPr>
        <p:spPr>
          <a:xfrm>
            <a:off x="1469660" y="2105961"/>
            <a:ext cx="5811749" cy="307777"/>
          </a:xfrm>
        </p:spPr>
        <p:txBody>
          <a:bodyPr lIns="0" tIns="0" rIns="0" bIns="0"/>
          <a:lstStyle>
            <a:lvl1pPr marL="235524" indent="-235524">
              <a:spcBef>
                <a:spcPts val="412"/>
              </a:spcBef>
              <a:spcAft>
                <a:spcPts val="412"/>
              </a:spcAft>
              <a:buClr>
                <a:schemeClr val="tx2"/>
              </a:buClr>
              <a:buSzPct val="104000"/>
              <a:buFont typeface="Calibri" panose="020F0502020204030204" pitchFamily="34" charset="0"/>
              <a:buChar char="•"/>
              <a:defRPr sz="2000" b="0" i="0" baseline="0">
                <a:solidFill>
                  <a:schemeClr val="accent6"/>
                </a:solidFill>
                <a:latin typeface="+mj-lt"/>
                <a:cs typeface=""/>
              </a:defRPr>
            </a:lvl1pPr>
          </a:lstStyle>
          <a:p>
            <a:endParaRPr lang="de-DE" dirty="0"/>
          </a:p>
        </p:txBody>
      </p:sp>
      <p:sp>
        <p:nvSpPr>
          <p:cNvPr id="8" name="Holder 4"/>
          <p:cNvSpPr>
            <a:spLocks noGrp="1"/>
          </p:cNvSpPr>
          <p:nvPr>
            <p:ph type="ftr" sz="quarter" idx="3"/>
          </p:nvPr>
        </p:nvSpPr>
        <p:spPr>
          <a:xfrm>
            <a:off x="1732359" y="6502956"/>
            <a:ext cx="6054328" cy="194310"/>
          </a:xfrm>
          <a:prstGeom prst="rect">
            <a:avLst/>
          </a:prstGeom>
        </p:spPr>
        <p:txBody>
          <a:bodyPr lIns="0" tIns="0" rIns="0" bIns="0"/>
          <a:lstStyle>
            <a:lvl1pPr algn="ctr">
              <a:defRPr sz="1031">
                <a:solidFill>
                  <a:srgbClr val="17375E"/>
                </a:solidFill>
              </a:defRPr>
            </a:lvl1pPr>
          </a:lstStyle>
          <a:p>
            <a:r>
              <a:rPr lang="de-DE" dirty="0"/>
              <a:t>Georg-August-Universität Göttingen</a:t>
            </a:r>
          </a:p>
        </p:txBody>
      </p:sp>
      <p:sp>
        <p:nvSpPr>
          <p:cNvPr id="9" name="Holder 5"/>
          <p:cNvSpPr>
            <a:spLocks noGrp="1"/>
          </p:cNvSpPr>
          <p:nvPr>
            <p:ph type="dt" sz="half" idx="2"/>
          </p:nvPr>
        </p:nvSpPr>
        <p:spPr>
          <a:xfrm>
            <a:off x="218599" y="6500812"/>
            <a:ext cx="1031558" cy="196454"/>
          </a:xfrm>
          <a:prstGeom prst="rect">
            <a:avLst/>
          </a:prstGeom>
        </p:spPr>
        <p:txBody>
          <a:bodyPr lIns="0" tIns="0" rIns="0" bIns="0"/>
          <a:lstStyle>
            <a:lvl1pPr algn="l">
              <a:defRPr sz="1031">
                <a:solidFill>
                  <a:schemeClr val="tx1">
                    <a:tint val="75000"/>
                  </a:schemeClr>
                </a:solidFill>
              </a:defRPr>
            </a:lvl1pPr>
          </a:lstStyle>
          <a:p>
            <a:r>
              <a:rPr lang="de-DE" dirty="0"/>
              <a:t>18.07.2023</a:t>
            </a:r>
            <a:endParaRPr lang="en-US" dirty="0"/>
          </a:p>
        </p:txBody>
      </p:sp>
      <p:sp>
        <p:nvSpPr>
          <p:cNvPr id="10" name="Holder 6"/>
          <p:cNvSpPr>
            <a:spLocks noGrp="1"/>
          </p:cNvSpPr>
          <p:nvPr>
            <p:ph type="sldNum" sz="quarter" idx="4"/>
          </p:nvPr>
        </p:nvSpPr>
        <p:spPr>
          <a:xfrm>
            <a:off x="8322470" y="6526032"/>
            <a:ext cx="602933" cy="171233"/>
          </a:xfrm>
          <a:prstGeom prst="rect">
            <a:avLst/>
          </a:prstGeom>
        </p:spPr>
        <p:txBody>
          <a:bodyPr lIns="0" tIns="0" rIns="0" bIns="0"/>
          <a:lstStyle>
            <a:lvl1pPr algn="r">
              <a:defRPr sz="1031">
                <a:solidFill>
                  <a:schemeClr val="tx1">
                    <a:tint val="75000"/>
                  </a:schemeClr>
                </a:solidFill>
              </a:defRPr>
            </a:lvl1pPr>
          </a:lstStyle>
          <a:p>
            <a:fld id="{B6F15528-21DE-4FAA-801E-634DDDAF4B2B}" type="slidenum">
              <a:rPr lang="de-DE" smtClean="0"/>
              <a:pPr/>
              <a:t>‹Nr.›</a:t>
            </a:fld>
            <a:endParaRPr lang="de-DE" dirty="0"/>
          </a:p>
        </p:txBody>
      </p:sp>
      <p:sp>
        <p:nvSpPr>
          <p:cNvPr id="11" name="Holder 2"/>
          <p:cNvSpPr>
            <a:spLocks noGrp="1"/>
          </p:cNvSpPr>
          <p:nvPr>
            <p:ph type="title"/>
          </p:nvPr>
        </p:nvSpPr>
        <p:spPr>
          <a:xfrm>
            <a:off x="660798" y="1318347"/>
            <a:ext cx="7623279" cy="476092"/>
          </a:xfrm>
        </p:spPr>
        <p:txBody>
          <a:bodyPr lIns="0" tIns="0" rIns="0" bIns="0"/>
          <a:lstStyle>
            <a:lvl1pPr>
              <a:defRPr sz="3023" b="0" i="0">
                <a:solidFill>
                  <a:schemeClr val="tx2"/>
                </a:solidFill>
                <a:latin typeface="+mj-lt"/>
                <a:cs typeface="DINPro"/>
              </a:defRPr>
            </a:lvl1p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Großes Bild">
    <p:spTree>
      <p:nvGrpSpPr>
        <p:cNvPr id="1" name=""/>
        <p:cNvGrpSpPr/>
        <p:nvPr/>
      </p:nvGrpSpPr>
      <p:grpSpPr>
        <a:xfrm>
          <a:off x="0" y="0"/>
          <a:ext cx="0" cy="0"/>
          <a:chOff x="0" y="0"/>
          <a:chExt cx="0" cy="0"/>
        </a:xfrm>
      </p:grpSpPr>
      <p:sp>
        <p:nvSpPr>
          <p:cNvPr id="24" name="Bildplatzhalter 23"/>
          <p:cNvSpPr>
            <a:spLocks noGrp="1"/>
          </p:cNvSpPr>
          <p:nvPr>
            <p:ph type="pic" sz="quarter" idx="11"/>
          </p:nvPr>
        </p:nvSpPr>
        <p:spPr>
          <a:xfrm>
            <a:off x="1" y="964404"/>
            <a:ext cx="9144000" cy="276999"/>
          </a:xfrm>
        </p:spPr>
        <p:txBody>
          <a:bodyPr vert="horz"/>
          <a:lstStyle/>
          <a:p>
            <a:endParaRPr lang="de-DE"/>
          </a:p>
        </p:txBody>
      </p:sp>
      <p:sp>
        <p:nvSpPr>
          <p:cNvPr id="5" name="Holder 4"/>
          <p:cNvSpPr>
            <a:spLocks noGrp="1"/>
          </p:cNvSpPr>
          <p:nvPr>
            <p:ph type="ftr" sz="quarter" idx="3"/>
          </p:nvPr>
        </p:nvSpPr>
        <p:spPr>
          <a:xfrm>
            <a:off x="1732359" y="6502956"/>
            <a:ext cx="6054328" cy="194310"/>
          </a:xfrm>
          <a:prstGeom prst="rect">
            <a:avLst/>
          </a:prstGeom>
        </p:spPr>
        <p:txBody>
          <a:bodyPr lIns="0" tIns="0" rIns="0" bIns="0"/>
          <a:lstStyle>
            <a:lvl1pPr algn="ctr">
              <a:defRPr sz="1031">
                <a:solidFill>
                  <a:srgbClr val="17375E"/>
                </a:solidFill>
              </a:defRPr>
            </a:lvl1pPr>
          </a:lstStyle>
          <a:p>
            <a:r>
              <a:rPr lang="de-DE" dirty="0"/>
              <a:t>Georg-August-Universität Göttingen</a:t>
            </a:r>
          </a:p>
        </p:txBody>
      </p:sp>
      <p:sp>
        <p:nvSpPr>
          <p:cNvPr id="7" name="Holder 5"/>
          <p:cNvSpPr>
            <a:spLocks noGrp="1"/>
          </p:cNvSpPr>
          <p:nvPr>
            <p:ph type="dt" sz="half" idx="2"/>
          </p:nvPr>
        </p:nvSpPr>
        <p:spPr>
          <a:xfrm>
            <a:off x="218599" y="6500812"/>
            <a:ext cx="1031558" cy="196454"/>
          </a:xfrm>
          <a:prstGeom prst="rect">
            <a:avLst/>
          </a:prstGeom>
        </p:spPr>
        <p:txBody>
          <a:bodyPr lIns="0" tIns="0" rIns="0" bIns="0"/>
          <a:lstStyle>
            <a:lvl1pPr algn="l">
              <a:defRPr sz="1031">
                <a:solidFill>
                  <a:schemeClr val="tx1">
                    <a:tint val="75000"/>
                  </a:schemeClr>
                </a:solidFill>
              </a:defRPr>
            </a:lvl1pPr>
          </a:lstStyle>
          <a:p>
            <a:r>
              <a:rPr lang="de-DE" dirty="0"/>
              <a:t>18.07.2023</a:t>
            </a:r>
            <a:endParaRPr lang="en-US" dirty="0"/>
          </a:p>
        </p:txBody>
      </p:sp>
      <p:sp>
        <p:nvSpPr>
          <p:cNvPr id="8" name="Holder 6"/>
          <p:cNvSpPr>
            <a:spLocks noGrp="1"/>
          </p:cNvSpPr>
          <p:nvPr>
            <p:ph type="sldNum" sz="quarter" idx="4"/>
          </p:nvPr>
        </p:nvSpPr>
        <p:spPr>
          <a:xfrm>
            <a:off x="8322470" y="6526032"/>
            <a:ext cx="602933" cy="171233"/>
          </a:xfrm>
          <a:prstGeom prst="rect">
            <a:avLst/>
          </a:prstGeom>
        </p:spPr>
        <p:txBody>
          <a:bodyPr lIns="0" tIns="0" rIns="0" bIns="0"/>
          <a:lstStyle>
            <a:lvl1pPr algn="r">
              <a:defRPr sz="1031">
                <a:solidFill>
                  <a:schemeClr val="tx1">
                    <a:tint val="75000"/>
                  </a:schemeClr>
                </a:solidFill>
              </a:defRPr>
            </a:lvl1pPr>
          </a:lstStyle>
          <a:p>
            <a:fld id="{B6F15528-21DE-4FAA-801E-634DDDAF4B2B}" type="slidenum">
              <a:rPr lang="de-DE" smtClean="0"/>
              <a:pPr/>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Ende">
    <p:spTree>
      <p:nvGrpSpPr>
        <p:cNvPr id="1" name=""/>
        <p:cNvGrpSpPr/>
        <p:nvPr/>
      </p:nvGrpSpPr>
      <p:grpSpPr>
        <a:xfrm>
          <a:off x="0" y="0"/>
          <a:ext cx="0" cy="0"/>
          <a:chOff x="0" y="0"/>
          <a:chExt cx="0" cy="0"/>
        </a:xfrm>
      </p:grpSpPr>
      <p:sp>
        <p:nvSpPr>
          <p:cNvPr id="76" name="object 62"/>
          <p:cNvSpPr/>
          <p:nvPr userDrawn="1"/>
        </p:nvSpPr>
        <p:spPr>
          <a:xfrm>
            <a:off x="0" y="986732"/>
            <a:ext cx="9144000" cy="5357813"/>
          </a:xfrm>
          <a:custGeom>
            <a:avLst/>
            <a:gdLst/>
            <a:ahLst/>
            <a:cxnLst/>
            <a:rect l="l" t="t" r="r" b="b"/>
            <a:pathLst>
              <a:path w="13004800" h="2844800">
                <a:moveTo>
                  <a:pt x="0" y="2844800"/>
                </a:moveTo>
                <a:lnTo>
                  <a:pt x="13004800" y="2844800"/>
                </a:lnTo>
                <a:lnTo>
                  <a:pt x="13004800" y="0"/>
                </a:lnTo>
                <a:lnTo>
                  <a:pt x="0" y="0"/>
                </a:lnTo>
                <a:lnTo>
                  <a:pt x="0" y="2844800"/>
                </a:lnTo>
                <a:close/>
              </a:path>
            </a:pathLst>
          </a:custGeom>
          <a:gradFill flip="none" rotWithShape="1">
            <a:gsLst>
              <a:gs pos="0">
                <a:schemeClr val="tx2">
                  <a:lumMod val="50000"/>
                </a:schemeClr>
              </a:gs>
              <a:gs pos="100000">
                <a:srgbClr val="0F96D4"/>
              </a:gs>
            </a:gsLst>
            <a:lin ang="0" scaled="1"/>
            <a:tileRect/>
          </a:gradFill>
        </p:spPr>
        <p:txBody>
          <a:bodyPr wrap="square" lIns="0" tIns="0" rIns="0" bIns="0" rtlCol="0"/>
          <a:lstStyle/>
          <a:p>
            <a:endParaRPr sz="899"/>
          </a:p>
        </p:txBody>
      </p:sp>
      <p:sp>
        <p:nvSpPr>
          <p:cNvPr id="8" name="object 2"/>
          <p:cNvSpPr/>
          <p:nvPr userDrawn="1"/>
        </p:nvSpPr>
        <p:spPr>
          <a:xfrm>
            <a:off x="0" y="6375797"/>
            <a:ext cx="9144000" cy="482203"/>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sz="899" dirty="0">
              <a:solidFill>
                <a:schemeClr val="bg1">
                  <a:lumMod val="85000"/>
                </a:schemeClr>
              </a:solidFill>
            </a:endParaRPr>
          </a:p>
        </p:txBody>
      </p:sp>
      <p:sp>
        <p:nvSpPr>
          <p:cNvPr id="9" name="Holder 4"/>
          <p:cNvSpPr>
            <a:spLocks noGrp="1"/>
          </p:cNvSpPr>
          <p:nvPr>
            <p:ph type="ftr" sz="quarter" idx="10"/>
          </p:nvPr>
        </p:nvSpPr>
        <p:spPr>
          <a:xfrm>
            <a:off x="1732359" y="6502956"/>
            <a:ext cx="6054328" cy="194310"/>
          </a:xfrm>
          <a:prstGeom prst="rect">
            <a:avLst/>
          </a:prstGeom>
        </p:spPr>
        <p:txBody>
          <a:bodyPr lIns="0" tIns="0" rIns="0" bIns="0"/>
          <a:lstStyle>
            <a:lvl1pPr algn="ctr">
              <a:defRPr sz="1055">
                <a:solidFill>
                  <a:srgbClr val="17375E"/>
                </a:solidFill>
              </a:defRPr>
            </a:lvl1pPr>
          </a:lstStyle>
          <a:p>
            <a:r>
              <a:rPr lang="de-DE"/>
              <a:t>Georg-August-Universität Göttingen</a:t>
            </a:r>
            <a:endParaRPr lang="de-DE" dirty="0"/>
          </a:p>
        </p:txBody>
      </p:sp>
      <p:sp>
        <p:nvSpPr>
          <p:cNvPr id="10" name="Holder 5"/>
          <p:cNvSpPr>
            <a:spLocks noGrp="1"/>
          </p:cNvSpPr>
          <p:nvPr>
            <p:ph type="dt" sz="half" idx="11"/>
          </p:nvPr>
        </p:nvSpPr>
        <p:spPr>
          <a:xfrm>
            <a:off x="218599" y="6500813"/>
            <a:ext cx="1031558" cy="196453"/>
          </a:xfrm>
          <a:prstGeom prst="rect">
            <a:avLst/>
          </a:prstGeom>
        </p:spPr>
        <p:txBody>
          <a:bodyPr lIns="0" tIns="0" rIns="0" bIns="0"/>
          <a:lstStyle>
            <a:lvl1pPr algn="l">
              <a:defRPr sz="1055">
                <a:solidFill>
                  <a:schemeClr val="tx1">
                    <a:tint val="75000"/>
                  </a:schemeClr>
                </a:solidFill>
              </a:defRPr>
            </a:lvl1pPr>
          </a:lstStyle>
          <a:p>
            <a:r>
              <a:rPr lang="de-DE" dirty="0"/>
              <a:t>18.07.2023</a:t>
            </a:r>
            <a:endParaRPr lang="en-US" dirty="0"/>
          </a:p>
        </p:txBody>
      </p:sp>
      <p:sp>
        <p:nvSpPr>
          <p:cNvPr id="11" name="Holder 6"/>
          <p:cNvSpPr>
            <a:spLocks noGrp="1"/>
          </p:cNvSpPr>
          <p:nvPr>
            <p:ph type="sldNum" sz="quarter" idx="4"/>
          </p:nvPr>
        </p:nvSpPr>
        <p:spPr>
          <a:xfrm>
            <a:off x="8322469" y="6526032"/>
            <a:ext cx="602933" cy="171233"/>
          </a:xfrm>
          <a:prstGeom prst="rect">
            <a:avLst/>
          </a:prstGeom>
        </p:spPr>
        <p:txBody>
          <a:bodyPr lIns="0" tIns="0" rIns="0" bIns="0"/>
          <a:lstStyle>
            <a:lvl1pPr algn="r">
              <a:defRPr sz="1055">
                <a:solidFill>
                  <a:schemeClr val="tx1">
                    <a:tint val="75000"/>
                  </a:schemeClr>
                </a:solidFill>
              </a:defRPr>
            </a:lvl1pPr>
          </a:lstStyle>
          <a:p>
            <a:fld id="{B6F15528-21DE-4FAA-801E-634DDDAF4B2B}" type="slidenum">
              <a:rPr lang="de-DE" smtClean="0"/>
              <a:pPr/>
              <a:t>‹Nr.›</a:t>
            </a:fld>
            <a:endParaRPr lang="de-DE" dirty="0"/>
          </a:p>
        </p:txBody>
      </p:sp>
      <p:sp>
        <p:nvSpPr>
          <p:cNvPr id="73" name="object 6"/>
          <p:cNvSpPr txBox="1">
            <a:spLocks noGrp="1"/>
          </p:cNvSpPr>
          <p:nvPr userDrawn="1">
            <p:ph type="title" hasCustomPrompt="1"/>
          </p:nvPr>
        </p:nvSpPr>
        <p:spPr>
          <a:xfrm>
            <a:off x="3768328" y="3696891"/>
            <a:ext cx="4339828" cy="692497"/>
          </a:xfrm>
        </p:spPr>
        <p:txBody>
          <a:bodyPr/>
          <a:lstStyle>
            <a:lvl1pPr>
              <a:defRPr sz="2250" cap="small">
                <a:latin typeface="+mj-lt"/>
              </a:defRPr>
            </a:lvl1pPr>
          </a:lstStyle>
          <a:p>
            <a:r>
              <a:rPr lang="de-DE" dirty="0"/>
              <a:t>v</a:t>
            </a:r>
            <a:r>
              <a:rPr lang="en-US" dirty="0" err="1"/>
              <a:t>ielen</a:t>
            </a:r>
            <a:r>
              <a:rPr lang="en-US" dirty="0"/>
              <a:t> dank</a:t>
            </a:r>
            <a:br>
              <a:rPr lang="en-US" dirty="0"/>
            </a:br>
            <a:r>
              <a:rPr lang="en-US" dirty="0" err="1"/>
              <a:t>für</a:t>
            </a:r>
            <a:r>
              <a:rPr lang="en-US" dirty="0"/>
              <a:t> </a:t>
            </a:r>
            <a:r>
              <a:rPr lang="en-US" dirty="0" err="1"/>
              <a:t>ihre</a:t>
            </a:r>
            <a:r>
              <a:rPr lang="en-US" dirty="0"/>
              <a:t> </a:t>
            </a:r>
            <a:r>
              <a:rPr lang="en-US" dirty="0" err="1"/>
              <a:t>aufmerksamkeit</a:t>
            </a:r>
            <a:endParaRPr lang="de-DE" dirty="0"/>
          </a:p>
        </p:txBody>
      </p:sp>
      <p:sp>
        <p:nvSpPr>
          <p:cNvPr id="74" name="object 66"/>
          <p:cNvSpPr/>
          <p:nvPr userDrawn="1"/>
        </p:nvSpPr>
        <p:spPr>
          <a:xfrm>
            <a:off x="2482452" y="1904032"/>
            <a:ext cx="1656457" cy="1656457"/>
          </a:xfrm>
          <a:prstGeom prst="rect">
            <a:avLst/>
          </a:prstGeom>
          <a:blipFill>
            <a:blip r:embed="rId2" cstate="print"/>
            <a:stretch>
              <a:fillRect/>
            </a:stretch>
          </a:blipFill>
        </p:spPr>
        <p:txBody>
          <a:bodyPr wrap="square" lIns="0" tIns="0" rIns="0" bIns="0" rtlCol="0"/>
          <a:lstStyle/>
          <a:p>
            <a:endParaRPr sz="899"/>
          </a:p>
        </p:txBody>
      </p:sp>
    </p:spTree>
    <p:extLst>
      <p:ext uri="{BB962C8B-B14F-4D97-AF65-F5344CB8AC3E}">
        <p14:creationId xmlns:p14="http://schemas.microsoft.com/office/powerpoint/2010/main" val="413422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extfolie">
    <p:spTree>
      <p:nvGrpSpPr>
        <p:cNvPr id="1" name=""/>
        <p:cNvGrpSpPr/>
        <p:nvPr/>
      </p:nvGrpSpPr>
      <p:grpSpPr>
        <a:xfrm>
          <a:off x="0" y="0"/>
          <a:ext cx="0" cy="0"/>
          <a:chOff x="0" y="0"/>
          <a:chExt cx="0" cy="0"/>
        </a:xfrm>
      </p:grpSpPr>
      <p:sp>
        <p:nvSpPr>
          <p:cNvPr id="75" name="object 2"/>
          <p:cNvSpPr/>
          <p:nvPr userDrawn="1"/>
        </p:nvSpPr>
        <p:spPr>
          <a:xfrm>
            <a:off x="0" y="6375797"/>
            <a:ext cx="9144000" cy="482203"/>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sz="878" dirty="0">
              <a:solidFill>
                <a:schemeClr val="bg1">
                  <a:lumMod val="85000"/>
                </a:schemeClr>
              </a:solidFill>
            </a:endParaRPr>
          </a:p>
        </p:txBody>
      </p:sp>
      <p:sp>
        <p:nvSpPr>
          <p:cNvPr id="2" name="Holder 2"/>
          <p:cNvSpPr>
            <a:spLocks noGrp="1"/>
          </p:cNvSpPr>
          <p:nvPr>
            <p:ph type="title"/>
          </p:nvPr>
        </p:nvSpPr>
        <p:spPr>
          <a:xfrm>
            <a:off x="660798" y="1318347"/>
            <a:ext cx="7623279" cy="476092"/>
          </a:xfrm>
        </p:spPr>
        <p:txBody>
          <a:bodyPr lIns="0" tIns="0" rIns="0" bIns="0"/>
          <a:lstStyle>
            <a:lvl1pPr>
              <a:defRPr sz="3023" b="0" i="0">
                <a:solidFill>
                  <a:schemeClr val="tx2"/>
                </a:solidFill>
                <a:latin typeface="+mj-lt"/>
                <a:cs typeface="DINPro"/>
              </a:defRPr>
            </a:lvl1pPr>
          </a:lstStyle>
          <a:p>
            <a:endParaRPr dirty="0"/>
          </a:p>
        </p:txBody>
      </p:sp>
      <p:sp>
        <p:nvSpPr>
          <p:cNvPr id="3" name="Holder 3"/>
          <p:cNvSpPr>
            <a:spLocks noGrp="1"/>
          </p:cNvSpPr>
          <p:nvPr>
            <p:ph type="body" idx="1"/>
          </p:nvPr>
        </p:nvSpPr>
        <p:spPr>
          <a:xfrm>
            <a:off x="1696711" y="2102866"/>
            <a:ext cx="5786438" cy="307777"/>
          </a:xfrm>
        </p:spPr>
        <p:txBody>
          <a:bodyPr lIns="0" tIns="0" rIns="0" bIns="0"/>
          <a:lstStyle>
            <a:lvl1pPr>
              <a:defRPr sz="2000" b="0" i="0">
                <a:solidFill>
                  <a:schemeClr val="accent6"/>
                </a:solidFill>
                <a:latin typeface="+mj-lt"/>
                <a:cs typeface=""/>
              </a:defRPr>
            </a:lvl1pPr>
          </a:lstStyle>
          <a:p>
            <a:endParaRPr dirty="0"/>
          </a:p>
        </p:txBody>
      </p:sp>
      <p:sp>
        <p:nvSpPr>
          <p:cNvPr id="8" name="Holder 4"/>
          <p:cNvSpPr>
            <a:spLocks noGrp="1"/>
          </p:cNvSpPr>
          <p:nvPr>
            <p:ph type="ftr" sz="quarter" idx="3"/>
          </p:nvPr>
        </p:nvSpPr>
        <p:spPr>
          <a:xfrm>
            <a:off x="1732359" y="6502956"/>
            <a:ext cx="6054328" cy="194310"/>
          </a:xfrm>
          <a:prstGeom prst="rect">
            <a:avLst/>
          </a:prstGeom>
        </p:spPr>
        <p:txBody>
          <a:bodyPr lIns="0" tIns="0" rIns="0" bIns="0"/>
          <a:lstStyle>
            <a:lvl1pPr algn="ctr">
              <a:defRPr sz="1031">
                <a:solidFill>
                  <a:schemeClr val="tx2">
                    <a:lumMod val="75000"/>
                  </a:schemeClr>
                </a:solidFill>
              </a:defRPr>
            </a:lvl1pPr>
          </a:lstStyle>
          <a:p>
            <a:r>
              <a:rPr lang="de-DE" dirty="0"/>
              <a:t>Georg-August-Universität Göttingen</a:t>
            </a:r>
          </a:p>
        </p:txBody>
      </p:sp>
      <p:sp>
        <p:nvSpPr>
          <p:cNvPr id="9" name="Holder 5"/>
          <p:cNvSpPr>
            <a:spLocks noGrp="1"/>
          </p:cNvSpPr>
          <p:nvPr>
            <p:ph type="dt" sz="half" idx="2"/>
          </p:nvPr>
        </p:nvSpPr>
        <p:spPr>
          <a:xfrm>
            <a:off x="218599" y="6500812"/>
            <a:ext cx="1031558" cy="196454"/>
          </a:xfrm>
          <a:prstGeom prst="rect">
            <a:avLst/>
          </a:prstGeom>
        </p:spPr>
        <p:txBody>
          <a:bodyPr lIns="0" tIns="0" rIns="0" bIns="0"/>
          <a:lstStyle>
            <a:lvl1pPr algn="l">
              <a:defRPr sz="1031">
                <a:solidFill>
                  <a:schemeClr val="tx1">
                    <a:tint val="75000"/>
                  </a:schemeClr>
                </a:solidFill>
              </a:defRPr>
            </a:lvl1pPr>
          </a:lstStyle>
          <a:p>
            <a:r>
              <a:rPr lang="de-DE" dirty="0"/>
              <a:t>18.07.2023</a:t>
            </a:r>
            <a:endParaRPr lang="en-US" dirty="0"/>
          </a:p>
        </p:txBody>
      </p:sp>
      <p:sp>
        <p:nvSpPr>
          <p:cNvPr id="10" name="Holder 6"/>
          <p:cNvSpPr>
            <a:spLocks noGrp="1"/>
          </p:cNvSpPr>
          <p:nvPr>
            <p:ph type="sldNum" sz="quarter" idx="4"/>
          </p:nvPr>
        </p:nvSpPr>
        <p:spPr>
          <a:xfrm>
            <a:off x="8322470" y="6526032"/>
            <a:ext cx="602933" cy="171233"/>
          </a:xfrm>
          <a:prstGeom prst="rect">
            <a:avLst/>
          </a:prstGeom>
        </p:spPr>
        <p:txBody>
          <a:bodyPr lIns="0" tIns="0" rIns="0" bIns="0"/>
          <a:lstStyle>
            <a:lvl1pPr algn="r">
              <a:defRPr sz="1031">
                <a:solidFill>
                  <a:schemeClr val="tx1">
                    <a:tint val="75000"/>
                  </a:schemeClr>
                </a:solidFill>
              </a:defRPr>
            </a:lvl1pPr>
          </a:lstStyle>
          <a:p>
            <a:fld id="{B6F15528-21DE-4FAA-801E-634DDDAF4B2B}" type="slidenum">
              <a:rPr lang="de-DE" smtClean="0"/>
              <a:pPr/>
              <a:t>‹Nr.›</a:t>
            </a:fld>
            <a:endParaRPr lang="de-DE" dirty="0"/>
          </a:p>
        </p:txBody>
      </p:sp>
      <p:sp>
        <p:nvSpPr>
          <p:cNvPr id="11" name="Holder 2"/>
          <p:cNvSpPr txBox="1">
            <a:spLocks/>
          </p:cNvSpPr>
          <p:nvPr userDrawn="1"/>
        </p:nvSpPr>
        <p:spPr>
          <a:xfrm>
            <a:off x="681332" y="1302514"/>
            <a:ext cx="7623279" cy="465173"/>
          </a:xfrm>
          <a:prstGeom prst="rect">
            <a:avLst/>
          </a:prstGeom>
        </p:spPr>
        <p:txBody>
          <a:bodyPr wrap="square" lIns="0" tIns="0" rIns="0" bIns="0">
            <a:spAutoFit/>
          </a:bodyPr>
          <a:lstStyle>
            <a:lvl1pPr>
              <a:defRPr sz="4400" b="0" i="0">
                <a:solidFill>
                  <a:srgbClr val="17375E"/>
                </a:solidFill>
                <a:latin typeface="+mj-lt"/>
                <a:ea typeface="+mj-ea"/>
                <a:cs typeface="DINPro"/>
              </a:defRPr>
            </a:lvl1pPr>
          </a:lstStyle>
          <a:p>
            <a:pPr defTabSz="628064"/>
            <a:endParaRPr lang="de-DE" sz="3023" kern="0" dirty="0"/>
          </a:p>
        </p:txBody>
      </p:sp>
    </p:spTree>
    <p:extLst>
      <p:ext uri="{BB962C8B-B14F-4D97-AF65-F5344CB8AC3E}">
        <p14:creationId xmlns:p14="http://schemas.microsoft.com/office/powerpoint/2010/main" val="204432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Bild 9"/>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rcRect/>
          <a:stretch/>
        </p:blipFill>
        <p:spPr>
          <a:xfrm>
            <a:off x="4285" y="12349"/>
            <a:ext cx="9135429" cy="6833301"/>
          </a:xfrm>
          <a:prstGeom prst="rect">
            <a:avLst/>
          </a:prstGeom>
        </p:spPr>
      </p:pic>
      <p:sp>
        <p:nvSpPr>
          <p:cNvPr id="2" name="Holder 2"/>
          <p:cNvSpPr>
            <a:spLocks noGrp="1"/>
          </p:cNvSpPr>
          <p:nvPr>
            <p:ph type="title"/>
          </p:nvPr>
        </p:nvSpPr>
        <p:spPr>
          <a:xfrm>
            <a:off x="760362" y="1318348"/>
            <a:ext cx="7623279" cy="461665"/>
          </a:xfrm>
          <a:prstGeom prst="rect">
            <a:avLst/>
          </a:prstGeom>
        </p:spPr>
        <p:txBody>
          <a:bodyPr wrap="square" lIns="0" tIns="0" rIns="0" bIns="0">
            <a:spAutoFit/>
          </a:bodyPr>
          <a:lstStyle>
            <a:lvl1pPr>
              <a:defRPr sz="3000" b="0" i="0">
                <a:solidFill>
                  <a:schemeClr val="bg1"/>
                </a:solidFill>
                <a:latin typeface="DINPro"/>
                <a:cs typeface="DINPro"/>
              </a:defRPr>
            </a:lvl1pPr>
          </a:lstStyle>
          <a:p>
            <a:endParaRPr/>
          </a:p>
        </p:txBody>
      </p:sp>
      <p:sp>
        <p:nvSpPr>
          <p:cNvPr id="3" name="Holder 3"/>
          <p:cNvSpPr>
            <a:spLocks noGrp="1"/>
          </p:cNvSpPr>
          <p:nvPr>
            <p:ph type="body" idx="1"/>
          </p:nvPr>
        </p:nvSpPr>
        <p:spPr>
          <a:xfrm>
            <a:off x="2310558" y="2317183"/>
            <a:ext cx="4522887" cy="276999"/>
          </a:xfrm>
          <a:prstGeom prst="rect">
            <a:avLst/>
          </a:prstGeom>
        </p:spPr>
        <p:txBody>
          <a:bodyPr wrap="square" lIns="0" tIns="0" rIns="0" bIns="0">
            <a:spAutoFit/>
          </a:bodyPr>
          <a:lstStyle>
            <a:lvl1pPr>
              <a:defRPr sz="1800" b="0" i="0">
                <a:solidFill>
                  <a:srgbClr val="575756"/>
                </a:solidFill>
                <a:latin typeface="DINPro"/>
                <a:cs typeface="DINPro"/>
              </a:defRPr>
            </a:lvl1pPr>
          </a:lstStyle>
          <a:p>
            <a:endParaRPr dirty="0"/>
          </a:p>
        </p:txBody>
      </p:sp>
      <p:sp>
        <p:nvSpPr>
          <p:cNvPr id="7" name="Holder 4"/>
          <p:cNvSpPr>
            <a:spLocks noGrp="1"/>
          </p:cNvSpPr>
          <p:nvPr>
            <p:ph type="ftr" sz="quarter" idx="3"/>
          </p:nvPr>
        </p:nvSpPr>
        <p:spPr>
          <a:xfrm>
            <a:off x="1732359" y="6502956"/>
            <a:ext cx="6054328" cy="194310"/>
          </a:xfrm>
          <a:prstGeom prst="rect">
            <a:avLst/>
          </a:prstGeom>
        </p:spPr>
        <p:txBody>
          <a:bodyPr lIns="0" tIns="0" rIns="0" bIns="0"/>
          <a:lstStyle>
            <a:lvl1pPr algn="ctr">
              <a:defRPr sz="1031">
                <a:solidFill>
                  <a:srgbClr val="17375E"/>
                </a:solidFill>
              </a:defRPr>
            </a:lvl1pPr>
          </a:lstStyle>
          <a:p>
            <a:r>
              <a:rPr lang="de-DE" dirty="0"/>
              <a:t>Georg-August-Universität Göttingen</a:t>
            </a:r>
          </a:p>
        </p:txBody>
      </p:sp>
      <p:sp>
        <p:nvSpPr>
          <p:cNvPr id="8" name="Holder 5"/>
          <p:cNvSpPr>
            <a:spLocks noGrp="1"/>
          </p:cNvSpPr>
          <p:nvPr>
            <p:ph type="dt" sz="half" idx="2"/>
          </p:nvPr>
        </p:nvSpPr>
        <p:spPr>
          <a:xfrm>
            <a:off x="218599" y="6500812"/>
            <a:ext cx="1031558" cy="196454"/>
          </a:xfrm>
          <a:prstGeom prst="rect">
            <a:avLst/>
          </a:prstGeom>
        </p:spPr>
        <p:txBody>
          <a:bodyPr lIns="0" tIns="0" rIns="0" bIns="0"/>
          <a:lstStyle>
            <a:lvl1pPr algn="l">
              <a:defRPr sz="1031">
                <a:solidFill>
                  <a:schemeClr val="tx1">
                    <a:tint val="75000"/>
                  </a:schemeClr>
                </a:solidFill>
              </a:defRPr>
            </a:lvl1pPr>
          </a:lstStyle>
          <a:p>
            <a:r>
              <a:rPr lang="de-DE" dirty="0"/>
              <a:t>18.07.2023</a:t>
            </a:r>
            <a:endParaRPr lang="en-US" dirty="0"/>
          </a:p>
        </p:txBody>
      </p:sp>
      <p:sp>
        <p:nvSpPr>
          <p:cNvPr id="9" name="Holder 6"/>
          <p:cNvSpPr>
            <a:spLocks noGrp="1"/>
          </p:cNvSpPr>
          <p:nvPr>
            <p:ph type="sldNum" sz="quarter" idx="4"/>
          </p:nvPr>
        </p:nvSpPr>
        <p:spPr>
          <a:xfrm>
            <a:off x="8322470" y="6526032"/>
            <a:ext cx="602933" cy="171233"/>
          </a:xfrm>
          <a:prstGeom prst="rect">
            <a:avLst/>
          </a:prstGeom>
        </p:spPr>
        <p:txBody>
          <a:bodyPr lIns="0" tIns="0" rIns="0" bIns="0"/>
          <a:lstStyle>
            <a:lvl1pPr algn="r">
              <a:defRPr sz="1031">
                <a:solidFill>
                  <a:schemeClr val="tx1">
                    <a:tint val="75000"/>
                  </a:schemeClr>
                </a:solidFill>
              </a:defRPr>
            </a:lvl1pPr>
          </a:lstStyle>
          <a:p>
            <a:fld id="{B6F15528-21DE-4FAA-801E-634DDDAF4B2B}" type="slidenum">
              <a:rPr lang="de-DE" smtClean="0"/>
              <a:pPr/>
              <a:t>‹Nr.›</a:t>
            </a:fld>
            <a:endParaRPr lang="de-DE" dirty="0"/>
          </a:p>
        </p:txBody>
      </p:sp>
      <p:sp>
        <p:nvSpPr>
          <p:cNvPr id="11" name="Textplatzhalter 30">
            <a:extLst>
              <a:ext uri="{FF2B5EF4-FFF2-40B4-BE49-F238E27FC236}">
                <a16:creationId xmlns="" xmlns:a16="http://schemas.microsoft.com/office/drawing/2014/main" id="{3AB44AAA-F8AF-4B99-A4DE-21D3D345692E}"/>
              </a:ext>
            </a:extLst>
          </p:cNvPr>
          <p:cNvSpPr>
            <a:spLocks noGrp="1"/>
          </p:cNvSpPr>
          <p:nvPr userDrawn="1"/>
        </p:nvSpPr>
        <p:spPr>
          <a:xfrm>
            <a:off x="5916866" y="260648"/>
            <a:ext cx="3008537" cy="646331"/>
          </a:xfrm>
          <a:prstGeom prst="rect">
            <a:avLst/>
          </a:prstGeom>
        </p:spPr>
        <p:txBody>
          <a:bodyPr vert="horz" wrap="square" lIns="0" tIns="0" rIns="0" bIns="0">
            <a:spAutoFit/>
          </a:bodyPr>
          <a:lstStyle>
            <a:defPPr>
              <a:defRPr lang="de-DE"/>
            </a:defPPr>
            <a:lvl1pPr marL="0" algn="l" defTabSz="324703" rtl="0" eaLnBrk="1" latinLnBrk="0" hangingPunct="1">
              <a:defRPr sz="1278" kern="1200">
                <a:solidFill>
                  <a:schemeClr val="tx1"/>
                </a:solidFill>
                <a:latin typeface="+mn-lt"/>
                <a:ea typeface="+mn-ea"/>
                <a:cs typeface="+mn-cs"/>
              </a:defRPr>
            </a:lvl1pPr>
            <a:lvl2pPr marL="324703" algn="l" defTabSz="324703" rtl="0" eaLnBrk="1" latinLnBrk="0" hangingPunct="1">
              <a:defRPr sz="1278" kern="1200">
                <a:solidFill>
                  <a:schemeClr val="tx1"/>
                </a:solidFill>
                <a:latin typeface="+mn-lt"/>
                <a:ea typeface="+mn-ea"/>
                <a:cs typeface="+mn-cs"/>
              </a:defRPr>
            </a:lvl2pPr>
            <a:lvl3pPr marL="649407" algn="l" defTabSz="324703" rtl="0" eaLnBrk="1" latinLnBrk="0" hangingPunct="1">
              <a:defRPr sz="1278" kern="1200">
                <a:solidFill>
                  <a:schemeClr val="tx1"/>
                </a:solidFill>
                <a:latin typeface="+mn-lt"/>
                <a:ea typeface="+mn-ea"/>
                <a:cs typeface="+mn-cs"/>
              </a:defRPr>
            </a:lvl3pPr>
            <a:lvl4pPr marL="974110" algn="l" defTabSz="324703" rtl="0" eaLnBrk="1" latinLnBrk="0" hangingPunct="1">
              <a:defRPr sz="1278" kern="1200">
                <a:solidFill>
                  <a:schemeClr val="tx1"/>
                </a:solidFill>
                <a:latin typeface="+mn-lt"/>
                <a:ea typeface="+mn-ea"/>
                <a:cs typeface="+mn-cs"/>
              </a:defRPr>
            </a:lvl4pPr>
            <a:lvl5pPr marL="1298814" algn="l" defTabSz="324703" rtl="0" eaLnBrk="1" latinLnBrk="0" hangingPunct="1">
              <a:defRPr sz="1278" kern="1200">
                <a:solidFill>
                  <a:schemeClr val="tx1"/>
                </a:solidFill>
                <a:latin typeface="+mn-lt"/>
                <a:ea typeface="+mn-ea"/>
                <a:cs typeface="+mn-cs"/>
              </a:defRPr>
            </a:lvl5pPr>
            <a:lvl6pPr marL="1623517" algn="l" defTabSz="324703" rtl="0" eaLnBrk="1" latinLnBrk="0" hangingPunct="1">
              <a:defRPr sz="1278" kern="1200">
                <a:solidFill>
                  <a:schemeClr val="tx1"/>
                </a:solidFill>
                <a:latin typeface="+mn-lt"/>
                <a:ea typeface="+mn-ea"/>
                <a:cs typeface="+mn-cs"/>
              </a:defRPr>
            </a:lvl6pPr>
            <a:lvl7pPr marL="1948221" algn="l" defTabSz="324703" rtl="0" eaLnBrk="1" latinLnBrk="0" hangingPunct="1">
              <a:defRPr sz="1278" kern="1200">
                <a:solidFill>
                  <a:schemeClr val="tx1"/>
                </a:solidFill>
                <a:latin typeface="+mn-lt"/>
                <a:ea typeface="+mn-ea"/>
                <a:cs typeface="+mn-cs"/>
              </a:defRPr>
            </a:lvl7pPr>
            <a:lvl8pPr marL="2272924" algn="l" defTabSz="324703" rtl="0" eaLnBrk="1" latinLnBrk="0" hangingPunct="1">
              <a:defRPr sz="1278" kern="1200">
                <a:solidFill>
                  <a:schemeClr val="tx1"/>
                </a:solidFill>
                <a:latin typeface="+mn-lt"/>
                <a:ea typeface="+mn-ea"/>
                <a:cs typeface="+mn-cs"/>
              </a:defRPr>
            </a:lvl8pPr>
            <a:lvl9pPr marL="2597628" algn="l" defTabSz="324703" rtl="0" eaLnBrk="1" latinLnBrk="0" hangingPunct="1">
              <a:defRPr sz="1278" kern="1200">
                <a:solidFill>
                  <a:schemeClr val="tx1"/>
                </a:solidFill>
                <a:latin typeface="+mn-lt"/>
                <a:ea typeface="+mn-ea"/>
                <a:cs typeface="+mn-cs"/>
              </a:defRPr>
            </a:lvl9pPr>
          </a:lstStyle>
          <a:p>
            <a:pPr algn="r"/>
            <a:r>
              <a:rPr lang="de-DE"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Dipl.-Jur. </a:t>
            </a:r>
            <a:endParaRPr lang="de-DE" sz="1400" dirty="0">
              <a:effectLst/>
              <a:latin typeface="Calibri" panose="020F0502020204030204" pitchFamily="34" charset="0"/>
              <a:ea typeface="Cambria" panose="02040503050406030204" pitchFamily="18" charset="0"/>
              <a:cs typeface="Times New Roman" panose="02020603050405020304" pitchFamily="18" charset="0"/>
            </a:endParaRPr>
          </a:p>
          <a:p>
            <a:pPr algn="r"/>
            <a:r>
              <a:rPr lang="de-DE"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Jannik Scherer</a:t>
            </a:r>
          </a:p>
          <a:p>
            <a:pPr algn="r"/>
            <a:r>
              <a:rPr lang="de-DE" sz="1400" dirty="0">
                <a:solidFill>
                  <a:srgbClr val="000000"/>
                </a:solidFill>
                <a:effectLst/>
                <a:latin typeface="Calibri" panose="020F0502020204030204" pitchFamily="34" charset="0"/>
                <a:ea typeface="Cambria" panose="02040503050406030204" pitchFamily="18" charset="0"/>
                <a:cs typeface="Calibri" panose="020F0502020204030204" pitchFamily="34" charset="0"/>
              </a:rPr>
              <a:t>Institut für Wirtschafts- und Medienrecht</a:t>
            </a:r>
            <a:endParaRPr lang="de-DE" sz="1400" dirty="0">
              <a:solidFill>
                <a:srgbClr val="7F7F7F"/>
              </a:solidFill>
              <a:effectLst/>
              <a:latin typeface="Calibri" panose="020F0502020204030204" pitchFamily="34" charset="0"/>
              <a:ea typeface="Cambria" panose="020405030504060302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8" r:id="rId4"/>
    <p:sldLayoutId id="2147483669" r:id="rId5"/>
    <p:sldLayoutId id="2147483671" r:id="rId6"/>
  </p:sldLayoutIdLst>
  <p:hf hdr="0"/>
  <p:txStyles>
    <p:titleStyle>
      <a:lvl1pPr>
        <a:defRPr>
          <a:latin typeface="+mj-lt"/>
          <a:ea typeface="+mj-ea"/>
          <a:cs typeface="+mj-cs"/>
        </a:defRPr>
      </a:lvl1pPr>
    </p:titleStyle>
    <p:bodyStyle>
      <a:lvl1pPr marL="0">
        <a:defRPr>
          <a:latin typeface="+mn-lt"/>
          <a:ea typeface="+mn-ea"/>
          <a:cs typeface="+mn-cs"/>
        </a:defRPr>
      </a:lvl1pPr>
      <a:lvl2pPr marL="314031">
        <a:defRPr>
          <a:latin typeface="+mn-lt"/>
          <a:ea typeface="+mn-ea"/>
          <a:cs typeface="+mn-cs"/>
        </a:defRPr>
      </a:lvl2pPr>
      <a:lvl3pPr marL="628064">
        <a:defRPr>
          <a:latin typeface="+mn-lt"/>
          <a:ea typeface="+mn-ea"/>
          <a:cs typeface="+mn-cs"/>
        </a:defRPr>
      </a:lvl3pPr>
      <a:lvl4pPr marL="942095">
        <a:defRPr>
          <a:latin typeface="+mn-lt"/>
          <a:ea typeface="+mn-ea"/>
          <a:cs typeface="+mn-cs"/>
        </a:defRPr>
      </a:lvl4pPr>
      <a:lvl5pPr marL="1256126">
        <a:defRPr>
          <a:latin typeface="+mn-lt"/>
          <a:ea typeface="+mn-ea"/>
          <a:cs typeface="+mn-cs"/>
        </a:defRPr>
      </a:lvl5pPr>
      <a:lvl6pPr marL="1570159">
        <a:defRPr>
          <a:latin typeface="+mn-lt"/>
          <a:ea typeface="+mn-ea"/>
          <a:cs typeface="+mn-cs"/>
        </a:defRPr>
      </a:lvl6pPr>
      <a:lvl7pPr marL="1884190">
        <a:defRPr>
          <a:latin typeface="+mn-lt"/>
          <a:ea typeface="+mn-ea"/>
          <a:cs typeface="+mn-cs"/>
        </a:defRPr>
      </a:lvl7pPr>
      <a:lvl8pPr marL="2198221">
        <a:defRPr>
          <a:latin typeface="+mn-lt"/>
          <a:ea typeface="+mn-ea"/>
          <a:cs typeface="+mn-cs"/>
        </a:defRPr>
      </a:lvl8pPr>
      <a:lvl9pPr marL="2512254">
        <a:defRPr>
          <a:latin typeface="+mn-lt"/>
          <a:ea typeface="+mn-ea"/>
          <a:cs typeface="+mn-cs"/>
        </a:defRPr>
      </a:lvl9pPr>
    </p:bodyStyle>
    <p:otherStyle>
      <a:lvl1pPr marL="0">
        <a:defRPr>
          <a:latin typeface="+mn-lt"/>
          <a:ea typeface="+mn-ea"/>
          <a:cs typeface="+mn-cs"/>
        </a:defRPr>
      </a:lvl1pPr>
      <a:lvl2pPr marL="314031">
        <a:defRPr>
          <a:latin typeface="+mn-lt"/>
          <a:ea typeface="+mn-ea"/>
          <a:cs typeface="+mn-cs"/>
        </a:defRPr>
      </a:lvl2pPr>
      <a:lvl3pPr marL="628064">
        <a:defRPr>
          <a:latin typeface="+mn-lt"/>
          <a:ea typeface="+mn-ea"/>
          <a:cs typeface="+mn-cs"/>
        </a:defRPr>
      </a:lvl3pPr>
      <a:lvl4pPr marL="942095">
        <a:defRPr>
          <a:latin typeface="+mn-lt"/>
          <a:ea typeface="+mn-ea"/>
          <a:cs typeface="+mn-cs"/>
        </a:defRPr>
      </a:lvl4pPr>
      <a:lvl5pPr marL="1256126">
        <a:defRPr>
          <a:latin typeface="+mn-lt"/>
          <a:ea typeface="+mn-ea"/>
          <a:cs typeface="+mn-cs"/>
        </a:defRPr>
      </a:lvl5pPr>
      <a:lvl6pPr marL="1570159">
        <a:defRPr>
          <a:latin typeface="+mn-lt"/>
          <a:ea typeface="+mn-ea"/>
          <a:cs typeface="+mn-cs"/>
        </a:defRPr>
      </a:lvl6pPr>
      <a:lvl7pPr marL="1884190">
        <a:defRPr>
          <a:latin typeface="+mn-lt"/>
          <a:ea typeface="+mn-ea"/>
          <a:cs typeface="+mn-cs"/>
        </a:defRPr>
      </a:lvl7pPr>
      <a:lvl8pPr marL="2198221">
        <a:defRPr>
          <a:latin typeface="+mn-lt"/>
          <a:ea typeface="+mn-ea"/>
          <a:cs typeface="+mn-cs"/>
        </a:defRPr>
      </a:lvl8pPr>
      <a:lvl9pPr marL="251225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6683" y="3268266"/>
            <a:ext cx="7623279" cy="615553"/>
          </a:xfrm>
        </p:spPr>
        <p:txBody>
          <a:bodyPr/>
          <a:lstStyle/>
          <a:p>
            <a:r>
              <a:rPr lang="de-DE" sz="4000" dirty="0"/>
              <a:t>Repetitorium </a:t>
            </a:r>
            <a:r>
              <a:rPr lang="de-DE" sz="4000" dirty="0" err="1"/>
              <a:t>Immobiliarsachenrecht</a:t>
            </a:r>
            <a:endParaRPr lang="de-DE" sz="4000" dirty="0"/>
          </a:p>
        </p:txBody>
      </p:sp>
      <p:sp>
        <p:nvSpPr>
          <p:cNvPr id="3" name="Textplatzhalter 2"/>
          <p:cNvSpPr>
            <a:spLocks noGrp="1"/>
          </p:cNvSpPr>
          <p:nvPr>
            <p:ph type="body" idx="1"/>
          </p:nvPr>
        </p:nvSpPr>
        <p:spPr/>
        <p:txBody>
          <a:bodyPr/>
          <a:lstStyle/>
          <a:p>
            <a:r>
              <a:rPr lang="de-DE" dirty="0"/>
              <a:t>Dipl. – Jur. Jannik Scherer</a:t>
            </a:r>
          </a:p>
        </p:txBody>
      </p:sp>
      <p:sp>
        <p:nvSpPr>
          <p:cNvPr id="5" name="Untertitel 4"/>
          <p:cNvSpPr>
            <a:spLocks noGrp="1"/>
          </p:cNvSpPr>
          <p:nvPr>
            <p:ph type="subTitle" idx="4"/>
          </p:nvPr>
        </p:nvSpPr>
        <p:spPr>
          <a:xfrm>
            <a:off x="660797" y="3945601"/>
            <a:ext cx="6400800" cy="276999"/>
          </a:xfrm>
        </p:spPr>
        <p:txBody>
          <a:bodyPr/>
          <a:lstStyle/>
          <a:p>
            <a:r>
              <a:rPr lang="de-DE" dirty="0"/>
              <a:t>18.07.2023, Klausurvorbereitung </a:t>
            </a:r>
          </a:p>
        </p:txBody>
      </p:sp>
    </p:spTree>
    <p:extLst>
      <p:ext uri="{BB962C8B-B14F-4D97-AF65-F5344CB8AC3E}">
        <p14:creationId xmlns:p14="http://schemas.microsoft.com/office/powerpoint/2010/main" val="2412867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Vormerkung (IV)</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10</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200329"/>
          </a:xfrm>
          <a:prstGeom prst="rect">
            <a:avLst/>
          </a:prstGeom>
          <a:noFill/>
        </p:spPr>
        <p:txBody>
          <a:bodyPr wrap="square" rtlCol="0">
            <a:spAutoFit/>
          </a:bodyPr>
          <a:lstStyle/>
          <a:p>
            <a:pPr marL="342900" indent="-342900">
              <a:buFont typeface="+mj-lt"/>
              <a:buAutoNum type="arabicPeriod"/>
            </a:pPr>
            <a:r>
              <a:rPr lang="de-DE" sz="1800" dirty="0">
                <a:latin typeface="Arial" panose="020B0604020202020204" pitchFamily="34" charset="0"/>
                <a:cs typeface="Arial" panose="020B0604020202020204" pitchFamily="34" charset="0"/>
              </a:rPr>
              <a:t>Sicherungsfähiger Anspruch </a:t>
            </a:r>
          </a:p>
          <a:p>
            <a:pPr marL="342900" indent="-342900">
              <a:buFont typeface="+mj-lt"/>
              <a:buAutoNum type="arabicPeriod"/>
            </a:pPr>
            <a:r>
              <a:rPr lang="de-DE" sz="1800" dirty="0">
                <a:latin typeface="Arial" panose="020B0604020202020204" pitchFamily="34" charset="0"/>
                <a:cs typeface="Arial" panose="020B0604020202020204" pitchFamily="34" charset="0"/>
              </a:rPr>
              <a:t>Bewilligung </a:t>
            </a:r>
          </a:p>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Eintragung</a:t>
            </a:r>
          </a:p>
          <a:p>
            <a:pPr marL="342900" indent="-342900">
              <a:buFont typeface="+mj-lt"/>
              <a:buAutoNum type="arabicPeriod"/>
            </a:pPr>
            <a:r>
              <a:rPr lang="de-DE" sz="1800" dirty="0">
                <a:latin typeface="Arial" panose="020B0604020202020204" pitchFamily="34" charset="0"/>
                <a:cs typeface="Arial" panose="020B0604020202020204" pitchFamily="34" charset="0"/>
              </a:rPr>
              <a:t>Berechtigung </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203700" y="1526977"/>
            <a:ext cx="4721703" cy="3693319"/>
          </a:xfrm>
          <a:prstGeom prst="rect">
            <a:avLst/>
          </a:prstGeom>
          <a:noFill/>
        </p:spPr>
        <p:txBody>
          <a:bodyPr wrap="square" rtlCol="0">
            <a:spAutoFit/>
          </a:bodyPr>
          <a:lstStyle/>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Eingetragen wird der Gegenstand des zu sichernden Anspruchs und der Anspruchsberechtigte</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Bestehende Vormerkung kann um weitere zu sichernde Ansprüche ergänzt werden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Keine eigenständige Übertragbarkeit, aber verkehrsfähig, indem der abgesicherte Anspruch abgetreten wird, §§ 398, 401 analog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34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Vormerkung (V)</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11</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200329"/>
          </a:xfrm>
          <a:prstGeom prst="rect">
            <a:avLst/>
          </a:prstGeom>
          <a:noFill/>
        </p:spPr>
        <p:txBody>
          <a:bodyPr wrap="square" rtlCol="0">
            <a:spAutoFit/>
          </a:bodyPr>
          <a:lstStyle/>
          <a:p>
            <a:pPr marL="342900" indent="-342900">
              <a:buFont typeface="+mj-lt"/>
              <a:buAutoNum type="arabicPeriod"/>
            </a:pPr>
            <a:r>
              <a:rPr lang="de-DE" sz="1800" dirty="0">
                <a:latin typeface="Arial" panose="020B0604020202020204" pitchFamily="34" charset="0"/>
                <a:cs typeface="Arial" panose="020B0604020202020204" pitchFamily="34" charset="0"/>
              </a:rPr>
              <a:t>Sicherungsfähiger Anspruch </a:t>
            </a:r>
          </a:p>
          <a:p>
            <a:pPr marL="342900" indent="-342900">
              <a:buFont typeface="+mj-lt"/>
              <a:buAutoNum type="arabicPeriod"/>
            </a:pPr>
            <a:r>
              <a:rPr lang="de-DE" sz="1800" dirty="0">
                <a:latin typeface="Arial" panose="020B0604020202020204" pitchFamily="34" charset="0"/>
                <a:cs typeface="Arial" panose="020B0604020202020204" pitchFamily="34" charset="0"/>
              </a:rPr>
              <a:t>Bewilligung </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a:t>
            </a:r>
          </a:p>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Berechtigung</a:t>
            </a:r>
            <a:r>
              <a:rPr lang="de-DE" sz="1800" dirty="0">
                <a:latin typeface="Arial" panose="020B0604020202020204" pitchFamily="34" charset="0"/>
                <a:cs typeface="Arial" panose="020B0604020202020204" pitchFamily="34" charset="0"/>
              </a:rPr>
              <a:t> </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203700" y="1526977"/>
            <a:ext cx="4721703" cy="2585323"/>
          </a:xfrm>
          <a:prstGeom prst="rect">
            <a:avLst/>
          </a:prstGeom>
          <a:noFill/>
        </p:spPr>
        <p:txBody>
          <a:bodyPr wrap="square" rtlCol="0">
            <a:spAutoFit/>
          </a:bodyPr>
          <a:lstStyle/>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Nur bei existierender Vormerkung möglich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b="1" dirty="0">
                <a:latin typeface="Arial" panose="020B0604020202020204" pitchFamily="34" charset="0"/>
                <a:cs typeface="Arial" panose="020B0604020202020204" pitchFamily="34" charset="0"/>
              </a:rPr>
              <a:t>e. A.</a:t>
            </a:r>
            <a:r>
              <a:rPr lang="de-DE" sz="1800" dirty="0">
                <a:latin typeface="Arial" panose="020B0604020202020204" pitchFamily="34" charset="0"/>
                <a:cs typeface="Arial" panose="020B0604020202020204" pitchFamily="34" charset="0"/>
              </a:rPr>
              <a:t>: Vormerkung = Belastung des Grundstücks, d.h. § 893</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b="1" dirty="0">
                <a:latin typeface="Arial" panose="020B0604020202020204" pitchFamily="34" charset="0"/>
                <a:cs typeface="Arial" panose="020B0604020202020204" pitchFamily="34" charset="0"/>
              </a:rPr>
              <a:t>a. A.</a:t>
            </a:r>
            <a:r>
              <a:rPr lang="de-DE" sz="1800" dirty="0">
                <a:latin typeface="Arial" panose="020B0604020202020204" pitchFamily="34" charset="0"/>
                <a:cs typeface="Arial" panose="020B0604020202020204" pitchFamily="34" charset="0"/>
              </a:rPr>
              <a:t>: vergleichbare Interessenlage durch Vollwirkung, d.h. § 892 analog</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27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200329"/>
          </a:xfrm>
        </p:spPr>
        <p:txBody>
          <a:bodyPr/>
          <a:lstStyle/>
          <a:p>
            <a:pPr algn="ctr"/>
            <a:r>
              <a:rPr lang="de-DE" sz="2400" b="1" dirty="0">
                <a:latin typeface="Arial" panose="020B0604020202020204" pitchFamily="34" charset="0"/>
                <a:cs typeface="Arial" panose="020B0604020202020204" pitchFamily="34" charset="0"/>
              </a:rPr>
              <a:t>Vormerkung – Gutgläubiger Zweiterwerb (I)</a:t>
            </a:r>
          </a:p>
          <a:p>
            <a:pPr algn="ctr"/>
            <a:endParaRPr lang="de-DE" sz="1800" dirty="0">
              <a:cs typeface="Arial" panose="020B0604020202020204" pitchFamily="34" charset="0"/>
            </a:endParaRPr>
          </a:p>
          <a:p>
            <a:pPr algn="l"/>
            <a:endParaRPr lang="de-DE" sz="1800" dirty="0">
              <a:latin typeface="Arial" panose="020B0604020202020204" pitchFamily="34" charset="0"/>
              <a:cs typeface="Arial" panose="020B0604020202020204" pitchFamily="34" charset="0"/>
            </a:endParaRPr>
          </a:p>
          <a:p>
            <a:pPr algn="l"/>
            <a:endParaRPr lang="de-DE" sz="1800"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12</a:t>
            </a:fld>
            <a:endParaRPr lang="de-DE" dirty="0"/>
          </a:p>
        </p:txBody>
      </p:sp>
      <p:sp>
        <p:nvSpPr>
          <p:cNvPr id="2" name="Textfeld 1">
            <a:extLst>
              <a:ext uri="{FF2B5EF4-FFF2-40B4-BE49-F238E27FC236}">
                <a16:creationId xmlns="" xmlns:a16="http://schemas.microsoft.com/office/drawing/2014/main" id="{07FB79FF-C24F-4A66-8202-586B949DB167}"/>
              </a:ext>
            </a:extLst>
          </p:cNvPr>
          <p:cNvSpPr txBox="1"/>
          <p:nvPr/>
        </p:nvSpPr>
        <p:spPr>
          <a:xfrm>
            <a:off x="1826221" y="2420888"/>
            <a:ext cx="389850" cy="461665"/>
          </a:xfrm>
          <a:prstGeom prst="rect">
            <a:avLst/>
          </a:prstGeom>
          <a:noFill/>
        </p:spPr>
        <p:txBody>
          <a:bodyPr wrap="none" rtlCol="0">
            <a:spAutoFit/>
          </a:bodyPr>
          <a:lstStyle/>
          <a:p>
            <a:r>
              <a:rPr lang="de-DE" sz="2400" dirty="0">
                <a:latin typeface="Arial" panose="020B0604020202020204" pitchFamily="34" charset="0"/>
                <a:cs typeface="Arial" panose="020B0604020202020204" pitchFamily="34" charset="0"/>
              </a:rPr>
              <a:t>V</a:t>
            </a:r>
          </a:p>
        </p:txBody>
      </p:sp>
      <p:sp>
        <p:nvSpPr>
          <p:cNvPr id="7" name="Textfeld 6">
            <a:extLst>
              <a:ext uri="{FF2B5EF4-FFF2-40B4-BE49-F238E27FC236}">
                <a16:creationId xmlns="" xmlns:a16="http://schemas.microsoft.com/office/drawing/2014/main" id="{558A1011-48FE-48D1-BE98-43FE60271909}"/>
              </a:ext>
            </a:extLst>
          </p:cNvPr>
          <p:cNvSpPr txBox="1"/>
          <p:nvPr/>
        </p:nvSpPr>
        <p:spPr>
          <a:xfrm>
            <a:off x="6444208" y="2420888"/>
            <a:ext cx="389850" cy="461665"/>
          </a:xfrm>
          <a:prstGeom prst="rect">
            <a:avLst/>
          </a:prstGeom>
          <a:noFill/>
        </p:spPr>
        <p:txBody>
          <a:bodyPr wrap="none" rtlCol="0">
            <a:spAutoFit/>
          </a:bodyPr>
          <a:lstStyle/>
          <a:p>
            <a:r>
              <a:rPr lang="de-DE" sz="2400" dirty="0">
                <a:latin typeface="Arial" panose="020B0604020202020204" pitchFamily="34" charset="0"/>
                <a:cs typeface="Arial" panose="020B0604020202020204" pitchFamily="34" charset="0"/>
              </a:rPr>
              <a:t>K</a:t>
            </a:r>
          </a:p>
        </p:txBody>
      </p:sp>
      <p:sp>
        <p:nvSpPr>
          <p:cNvPr id="8" name="Textfeld 7">
            <a:extLst>
              <a:ext uri="{FF2B5EF4-FFF2-40B4-BE49-F238E27FC236}">
                <a16:creationId xmlns="" xmlns:a16="http://schemas.microsoft.com/office/drawing/2014/main" id="{4AAD25AB-BF35-43BB-9512-50A603FFD0A9}"/>
              </a:ext>
            </a:extLst>
          </p:cNvPr>
          <p:cNvSpPr txBox="1"/>
          <p:nvPr/>
        </p:nvSpPr>
        <p:spPr>
          <a:xfrm>
            <a:off x="6444208" y="4365104"/>
            <a:ext cx="407484" cy="461665"/>
          </a:xfrm>
          <a:prstGeom prst="rect">
            <a:avLst/>
          </a:prstGeom>
          <a:noFill/>
        </p:spPr>
        <p:txBody>
          <a:bodyPr wrap="none" rtlCol="0">
            <a:spAutoFit/>
          </a:bodyPr>
          <a:lstStyle/>
          <a:p>
            <a:r>
              <a:rPr lang="de-DE" sz="2400" dirty="0">
                <a:latin typeface="Arial" panose="020B0604020202020204" pitchFamily="34" charset="0"/>
                <a:cs typeface="Arial" panose="020B0604020202020204" pitchFamily="34" charset="0"/>
              </a:rPr>
              <a:t>D</a:t>
            </a:r>
          </a:p>
        </p:txBody>
      </p:sp>
      <p:cxnSp>
        <p:nvCxnSpPr>
          <p:cNvPr id="15" name="Gerade Verbindung mit Pfeil 14">
            <a:extLst>
              <a:ext uri="{FF2B5EF4-FFF2-40B4-BE49-F238E27FC236}">
                <a16:creationId xmlns="" xmlns:a16="http://schemas.microsoft.com/office/drawing/2014/main" id="{22CB10FF-E714-43C5-8BFB-4A5185F78BFC}"/>
              </a:ext>
            </a:extLst>
          </p:cNvPr>
          <p:cNvCxnSpPr>
            <a:cxnSpLocks/>
            <a:stCxn id="2" idx="3"/>
            <a:endCxn id="7" idx="1"/>
          </p:cNvCxnSpPr>
          <p:nvPr/>
        </p:nvCxnSpPr>
        <p:spPr>
          <a:xfrm>
            <a:off x="2216071" y="2651721"/>
            <a:ext cx="42281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 xmlns:a16="http://schemas.microsoft.com/office/drawing/2014/main" id="{6E42F8F9-C9EC-40C7-8B31-1A7197B951C3}"/>
              </a:ext>
            </a:extLst>
          </p:cNvPr>
          <p:cNvCxnSpPr>
            <a:cxnSpLocks/>
            <a:stCxn id="7" idx="2"/>
            <a:endCxn id="8" idx="0"/>
          </p:cNvCxnSpPr>
          <p:nvPr/>
        </p:nvCxnSpPr>
        <p:spPr>
          <a:xfrm>
            <a:off x="6639133" y="2882553"/>
            <a:ext cx="8817" cy="1482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 xmlns:a16="http://schemas.microsoft.com/office/drawing/2014/main" id="{973CD31E-F125-433C-8CF6-1E35E7EC3FF3}"/>
              </a:ext>
            </a:extLst>
          </p:cNvPr>
          <p:cNvSpPr txBox="1"/>
          <p:nvPr/>
        </p:nvSpPr>
        <p:spPr>
          <a:xfrm>
            <a:off x="3355917" y="2780928"/>
            <a:ext cx="2583471" cy="400110"/>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 883, 885</a:t>
            </a:r>
          </a:p>
        </p:txBody>
      </p:sp>
      <p:sp>
        <p:nvSpPr>
          <p:cNvPr id="22" name="Textfeld 21">
            <a:extLst>
              <a:ext uri="{FF2B5EF4-FFF2-40B4-BE49-F238E27FC236}">
                <a16:creationId xmlns="" xmlns:a16="http://schemas.microsoft.com/office/drawing/2014/main" id="{B6F70403-DC14-4365-B0C6-FE22BA275B65}"/>
              </a:ext>
            </a:extLst>
          </p:cNvPr>
          <p:cNvSpPr txBox="1"/>
          <p:nvPr/>
        </p:nvSpPr>
        <p:spPr>
          <a:xfrm>
            <a:off x="3355917" y="2153544"/>
            <a:ext cx="2583471" cy="400110"/>
          </a:xfrm>
          <a:prstGeom prst="rect">
            <a:avLst/>
          </a:prstGeom>
          <a:noFill/>
        </p:spPr>
        <p:txBody>
          <a:bodyPr wrap="square" rtlCol="0">
            <a:spAutoFit/>
          </a:bodyPr>
          <a:lstStyle/>
          <a:p>
            <a:r>
              <a:rPr lang="de-DE" sz="2000" dirty="0">
                <a:solidFill>
                  <a:srgbClr val="FF0000"/>
                </a:solidFill>
                <a:latin typeface="Arial" panose="020B0604020202020204" pitchFamily="34" charset="0"/>
                <a:cs typeface="Arial" panose="020B0604020202020204" pitchFamily="34" charset="0"/>
              </a:rPr>
              <a:t>§§ 433, 311b</a:t>
            </a:r>
          </a:p>
        </p:txBody>
      </p:sp>
      <p:sp>
        <p:nvSpPr>
          <p:cNvPr id="23" name="Textfeld 22">
            <a:extLst>
              <a:ext uri="{FF2B5EF4-FFF2-40B4-BE49-F238E27FC236}">
                <a16:creationId xmlns="" xmlns:a16="http://schemas.microsoft.com/office/drawing/2014/main" id="{F34FA059-C82F-45A9-98EA-165E146E9706}"/>
              </a:ext>
            </a:extLst>
          </p:cNvPr>
          <p:cNvSpPr txBox="1"/>
          <p:nvPr/>
        </p:nvSpPr>
        <p:spPr>
          <a:xfrm>
            <a:off x="4779543" y="3382106"/>
            <a:ext cx="1585320" cy="707886"/>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 398, 401 analog</a:t>
            </a:r>
          </a:p>
        </p:txBody>
      </p:sp>
      <p:sp>
        <p:nvSpPr>
          <p:cNvPr id="24" name="Textfeld 23">
            <a:extLst>
              <a:ext uri="{FF2B5EF4-FFF2-40B4-BE49-F238E27FC236}">
                <a16:creationId xmlns="" xmlns:a16="http://schemas.microsoft.com/office/drawing/2014/main" id="{49B369EE-133B-401A-A7ED-BC10772FB016}"/>
              </a:ext>
            </a:extLst>
          </p:cNvPr>
          <p:cNvSpPr txBox="1"/>
          <p:nvPr/>
        </p:nvSpPr>
        <p:spPr>
          <a:xfrm>
            <a:off x="6834058" y="3382106"/>
            <a:ext cx="2583471" cy="400110"/>
          </a:xfrm>
          <a:prstGeom prst="rect">
            <a:avLst/>
          </a:prstGeom>
          <a:noFill/>
        </p:spPr>
        <p:txBody>
          <a:bodyPr wrap="square" rtlCol="0">
            <a:spAutoFit/>
          </a:bodyPr>
          <a:lstStyle/>
          <a:p>
            <a:r>
              <a:rPr lang="de-DE" sz="2000" dirty="0">
                <a:solidFill>
                  <a:srgbClr val="FF0000"/>
                </a:solidFill>
                <a:latin typeface="Arial" panose="020B0604020202020204" pitchFamily="34" charset="0"/>
                <a:cs typeface="Arial" panose="020B0604020202020204" pitchFamily="34" charset="0"/>
              </a:rPr>
              <a:t>§§ 433, 453</a:t>
            </a:r>
          </a:p>
        </p:txBody>
      </p:sp>
    </p:spTree>
    <p:extLst>
      <p:ext uri="{BB962C8B-B14F-4D97-AF65-F5344CB8AC3E}">
        <p14:creationId xmlns:p14="http://schemas.microsoft.com/office/powerpoint/2010/main" val="148838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5632311"/>
          </a:xfrm>
        </p:spPr>
        <p:txBody>
          <a:bodyPr/>
          <a:lstStyle/>
          <a:p>
            <a:pPr algn="ctr"/>
            <a:r>
              <a:rPr lang="de-DE" sz="2400" b="1" dirty="0">
                <a:latin typeface="Arial" panose="020B0604020202020204" pitchFamily="34" charset="0"/>
                <a:cs typeface="Arial" panose="020B0604020202020204" pitchFamily="34" charset="0"/>
              </a:rPr>
              <a:t>Vormerkung – Gutgläubiger Zweiterwerb (II)</a:t>
            </a:r>
          </a:p>
          <a:p>
            <a:pPr algn="ctr"/>
            <a:endParaRPr lang="de-DE" sz="1800" dirty="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1. Konstellation: </a:t>
            </a:r>
            <a:r>
              <a:rPr lang="de-DE" sz="1800" dirty="0">
                <a:solidFill>
                  <a:srgbClr val="FF0000"/>
                </a:solidFill>
                <a:latin typeface="Arial" panose="020B0604020202020204" pitchFamily="34" charset="0"/>
                <a:cs typeface="Arial" panose="020B0604020202020204" pitchFamily="34" charset="0"/>
              </a:rPr>
              <a:t>Zu sichernder Anspruch existiert nicht </a:t>
            </a:r>
            <a:r>
              <a:rPr lang="de-DE" sz="1800" dirty="0">
                <a:latin typeface="Arial" panose="020B0604020202020204" pitchFamily="34" charset="0"/>
                <a:cs typeface="Arial" panose="020B0604020202020204" pitchFamily="34" charset="0"/>
              </a:rPr>
              <a:t>(forderungslose Vormerkung) </a:t>
            </a:r>
          </a:p>
          <a:p>
            <a:pPr algn="l"/>
            <a:r>
              <a:rPr lang="de-DE" sz="1800" dirty="0">
                <a:latin typeface="Arial" panose="020B0604020202020204" pitchFamily="34" charset="0"/>
                <a:cs typeface="Arial" panose="020B0604020202020204" pitchFamily="34" charset="0"/>
              </a:rPr>
              <a:t>→ </a:t>
            </a:r>
            <a:r>
              <a:rPr lang="de-DE" sz="1800" b="1" dirty="0">
                <a:latin typeface="Arial" panose="020B0604020202020204" pitchFamily="34" charset="0"/>
                <a:cs typeface="Arial" panose="020B0604020202020204" pitchFamily="34" charset="0"/>
              </a:rPr>
              <a:t>Kein Gutgläubiger Erwerb</a:t>
            </a:r>
            <a:r>
              <a:rPr lang="de-DE" sz="1800" dirty="0">
                <a:latin typeface="Arial" panose="020B0604020202020204" pitchFamily="34" charset="0"/>
                <a:cs typeface="Arial" panose="020B0604020202020204" pitchFamily="34" charset="0"/>
              </a:rPr>
              <a:t>, da kein gutgläubiger Forderungserwerb möglich sein soll, eine Norm wie § 1138 bei der Hypothek fehlt </a:t>
            </a:r>
          </a:p>
          <a:p>
            <a:pPr algn="l"/>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2. Konstellation: Forderung besteht und Vormerkung ist eingetragen, </a:t>
            </a:r>
            <a:r>
              <a:rPr lang="de-DE" sz="1800" dirty="0">
                <a:solidFill>
                  <a:srgbClr val="FF0000"/>
                </a:solidFill>
                <a:latin typeface="Arial" panose="020B0604020202020204" pitchFamily="34" charset="0"/>
                <a:cs typeface="Arial" panose="020B0604020202020204" pitchFamily="34" charset="0"/>
              </a:rPr>
              <a:t>tatsächlich besteht die Vormerkung nicht</a:t>
            </a:r>
          </a:p>
          <a:p>
            <a:pPr algn="l"/>
            <a:endParaRPr lang="de-DE" sz="1800" dirty="0">
              <a:solidFill>
                <a:srgbClr val="FF0000"/>
              </a:solidFill>
              <a:latin typeface="Arial" panose="020B0604020202020204" pitchFamily="34" charset="0"/>
              <a:cs typeface="Arial" panose="020B0604020202020204" pitchFamily="34" charset="0"/>
            </a:endParaRPr>
          </a:p>
          <a:p>
            <a:pPr algn="l"/>
            <a:r>
              <a:rPr lang="de-DE" sz="1800" dirty="0">
                <a:latin typeface="Arial" panose="020B0604020202020204" pitchFamily="34" charset="0"/>
                <a:cs typeface="Arial" panose="020B0604020202020204" pitchFamily="34" charset="0"/>
              </a:rPr>
              <a:t>→ </a:t>
            </a:r>
            <a:r>
              <a:rPr lang="de-DE" sz="1800" b="1" dirty="0">
                <a:latin typeface="Arial" panose="020B0604020202020204" pitchFamily="34" charset="0"/>
                <a:cs typeface="Arial" panose="020B0604020202020204" pitchFamily="34" charset="0"/>
              </a:rPr>
              <a:t>e. A.</a:t>
            </a:r>
            <a:r>
              <a:rPr lang="de-DE" sz="1800" dirty="0">
                <a:latin typeface="Arial" panose="020B0604020202020204" pitchFamily="34" charset="0"/>
                <a:cs typeface="Arial" panose="020B0604020202020204" pitchFamily="34" charset="0"/>
              </a:rPr>
              <a:t>: Zweiterwerb möglich, Abtretung und Übergang der Vormerkung bilden sog. „funktionale Einheit“, Zweiterwerber soll wie Ersterwerber auf Richtigkeit des Grundbuchs vertrauen dürfen → Übergang analog §§ 413, 401</a:t>
            </a:r>
          </a:p>
          <a:p>
            <a:pPr algn="l"/>
            <a:endParaRPr lang="de-DE" sz="1800" dirty="0">
              <a:latin typeface="Arial" panose="020B0604020202020204" pitchFamily="34" charset="0"/>
              <a:cs typeface="Arial" panose="020B0604020202020204" pitchFamily="34" charset="0"/>
            </a:endParaRPr>
          </a:p>
          <a:p>
            <a:pPr algn="l"/>
            <a:r>
              <a:rPr lang="de-DE" sz="1800" dirty="0">
                <a:latin typeface="Arial" panose="020B0604020202020204" pitchFamily="34" charset="0"/>
                <a:cs typeface="Arial" panose="020B0604020202020204" pitchFamily="34" charset="0"/>
              </a:rPr>
              <a:t>→ </a:t>
            </a:r>
            <a:r>
              <a:rPr lang="de-DE" sz="1800" b="1" dirty="0">
                <a:latin typeface="Arial" panose="020B0604020202020204" pitchFamily="34" charset="0"/>
                <a:cs typeface="Arial" panose="020B0604020202020204" pitchFamily="34" charset="0"/>
              </a:rPr>
              <a:t>a. A.</a:t>
            </a:r>
            <a:r>
              <a:rPr lang="de-DE" sz="1800" dirty="0">
                <a:latin typeface="Arial" panose="020B0604020202020204" pitchFamily="34" charset="0"/>
                <a:cs typeface="Arial" panose="020B0604020202020204" pitchFamily="34" charset="0"/>
              </a:rPr>
              <a:t>: Zweiterwerb nicht möglich, Erwerb erfolgt gem. § 401 analog kraft Gesetzes und nicht rechtsgeschäftlich, es fehlt bei der Abtretung an einem Publizitätsakt und die Schutzbedürftigkeit des Erwerbers ist eher gering, da er den gesicherten Anspruch erhält </a:t>
            </a:r>
          </a:p>
          <a:p>
            <a:pPr algn="l"/>
            <a:endParaRPr lang="de-DE" sz="1800"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13</a:t>
            </a:fld>
            <a:endParaRPr lang="de-DE" dirty="0"/>
          </a:p>
        </p:txBody>
      </p:sp>
    </p:spTree>
    <p:extLst>
      <p:ext uri="{BB962C8B-B14F-4D97-AF65-F5344CB8AC3E}">
        <p14:creationId xmlns:p14="http://schemas.microsoft.com/office/powerpoint/2010/main" val="56402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5509200"/>
          </a:xfrm>
        </p:spPr>
        <p:txBody>
          <a:bodyPr/>
          <a:lstStyle/>
          <a:p>
            <a:pPr algn="ctr"/>
            <a:r>
              <a:rPr lang="de-DE" sz="2400" b="1" dirty="0">
                <a:latin typeface="Arial" panose="020B0604020202020204" pitchFamily="34" charset="0"/>
                <a:cs typeface="Arial" panose="020B0604020202020204" pitchFamily="34" charset="0"/>
              </a:rPr>
              <a:t>Grundbuchberichtigung, § 894</a:t>
            </a:r>
          </a:p>
          <a:p>
            <a:pPr algn="ctr"/>
            <a:endParaRPr lang="de-DE" sz="800" dirty="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Bei unrichtigem Grundbuch besteht Gefahr, dass der Berechtigte sein Recht z. B. durch gutgläubigen Erwerb verliert</a:t>
            </a:r>
          </a:p>
          <a:p>
            <a:pPr marL="285750" indent="-285750" algn="l">
              <a:buFont typeface="Arial" panose="020B0604020202020204" pitchFamily="34" charset="0"/>
              <a:buChar char="•"/>
            </a:pPr>
            <a:endParaRPr lang="de-DE" sz="1400" dirty="0">
              <a:latin typeface="Arial" panose="020B0604020202020204" pitchFamily="34" charset="0"/>
              <a:cs typeface="Arial" panose="020B0604020202020204" pitchFamily="34" charset="0"/>
            </a:endParaRPr>
          </a:p>
          <a:p>
            <a:pPr marL="342900" indent="-342900" algn="l">
              <a:buFont typeface="+mj-lt"/>
              <a:buAutoNum type="arabicPeriod"/>
            </a:pPr>
            <a:r>
              <a:rPr lang="de-DE" sz="1800" dirty="0">
                <a:latin typeface="Arial" panose="020B0604020202020204" pitchFamily="34" charset="0"/>
                <a:cs typeface="Arial" panose="020B0604020202020204" pitchFamily="34" charset="0"/>
              </a:rPr>
              <a:t>Auseinanderfallen formelle und materielle Rechtlage (GB unrichtig) </a:t>
            </a:r>
          </a:p>
          <a:p>
            <a:pPr marL="342900" indent="-342900" algn="l">
              <a:buFont typeface="+mj-lt"/>
              <a:buAutoNum type="arabicPeriod"/>
            </a:pPr>
            <a:r>
              <a:rPr lang="de-DE" sz="1800" dirty="0">
                <a:latin typeface="Arial" panose="020B0604020202020204" pitchFamily="34" charset="0"/>
                <a:cs typeface="Arial" panose="020B0604020202020204" pitchFamily="34" charset="0"/>
              </a:rPr>
              <a:t>Anspruchsberechtigung (Recht muss Anspruchsberechtigtem tatsächlich materiell zustehen, aktive Anspruchslegitimation)</a:t>
            </a:r>
          </a:p>
          <a:p>
            <a:pPr marL="342900" indent="-342900" algn="l">
              <a:buFont typeface="+mj-lt"/>
              <a:buAutoNum type="arabicPeriod"/>
            </a:pPr>
            <a:r>
              <a:rPr lang="de-DE" sz="1800" dirty="0">
                <a:latin typeface="Arial" panose="020B0604020202020204" pitchFamily="34" charset="0"/>
                <a:cs typeface="Arial" panose="020B0604020202020204" pitchFamily="34" charset="0"/>
              </a:rPr>
              <a:t>Buchberechtigter als Verpflichteter (passive Anspruchslegitimation)</a:t>
            </a:r>
          </a:p>
          <a:p>
            <a:pPr marL="342900" indent="-342900" algn="l">
              <a:buFont typeface="+mj-lt"/>
              <a:buAutoNum type="arabicPeriod"/>
            </a:pPr>
            <a:r>
              <a:rPr lang="de-DE" sz="1800" dirty="0">
                <a:latin typeface="Arial" panose="020B0604020202020204" pitchFamily="34" charset="0"/>
                <a:cs typeface="Arial" panose="020B0604020202020204" pitchFamily="34" charset="0"/>
              </a:rPr>
              <a:t>Keine Einwendungen </a:t>
            </a:r>
          </a:p>
          <a:p>
            <a:pPr marL="342900" indent="-342900" algn="l">
              <a:buFont typeface="+mj-lt"/>
              <a:buAutoNum type="arabicPeriod"/>
            </a:pP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Für Vormerkungen gilt der Anspruch zwar analog, allerdings nur hinsichtlich einer falsch eingetragenen Vormerkung </a:t>
            </a:r>
          </a:p>
          <a:p>
            <a:pPr marL="285750" indent="-285750" algn="l">
              <a:buFont typeface="Arial" panose="020B0604020202020204" pitchFamily="34" charset="0"/>
              <a:buChar char="•"/>
            </a:pP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Für Eintragungen, die den Rechtserwerb vereiteln würden, hat der Vormerkungsberechtigte einen Anspruch auf Zustimmung zur Eintragung/Löschung gem. § 888</a:t>
            </a:r>
          </a:p>
          <a:p>
            <a:pPr marL="285750" indent="-285750" algn="l">
              <a:buFont typeface="Arial" panose="020B0604020202020204" pitchFamily="34" charset="0"/>
              <a:buChar char="•"/>
            </a:pP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Die §§ 987ff. und die §§ 994ff. sind analog anwendbar, zudem Ansprüche aus § 816 I 2 und ggf. § 812 I 1 2. Alt.; spezieller als § 1004, soweit die Rechtsfolge des § 894 reicht</a:t>
            </a: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14</a:t>
            </a:fld>
            <a:endParaRPr lang="de-DE" dirty="0"/>
          </a:p>
        </p:txBody>
      </p:sp>
    </p:spTree>
    <p:extLst>
      <p:ext uri="{BB962C8B-B14F-4D97-AF65-F5344CB8AC3E}">
        <p14:creationId xmlns:p14="http://schemas.microsoft.com/office/powerpoint/2010/main" val="304767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4647426"/>
          </a:xfrm>
        </p:spPr>
        <p:txBody>
          <a:bodyPr/>
          <a:lstStyle/>
          <a:p>
            <a:pPr algn="ctr"/>
            <a:r>
              <a:rPr lang="de-DE" sz="2400" b="1" dirty="0">
                <a:latin typeface="Arial" panose="020B0604020202020204" pitchFamily="34" charset="0"/>
                <a:cs typeface="Arial" panose="020B0604020202020204" pitchFamily="34" charset="0"/>
              </a:rPr>
              <a:t>Grundpfandrechte - Allgemein</a:t>
            </a:r>
          </a:p>
          <a:p>
            <a:pPr algn="ctr"/>
            <a:endParaRPr lang="de-DE" sz="800" dirty="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Zweck: Kreditsicherung; gewähren </a:t>
            </a:r>
            <a:r>
              <a:rPr lang="de-DE" sz="1800" dirty="0" err="1">
                <a:latin typeface="Arial" panose="020B0604020202020204" pitchFamily="34" charset="0"/>
                <a:cs typeface="Arial" panose="020B0604020202020204" pitchFamily="34" charset="0"/>
              </a:rPr>
              <a:t>dingl</a:t>
            </a:r>
            <a:r>
              <a:rPr lang="de-DE" sz="1800" dirty="0">
                <a:latin typeface="Arial" panose="020B0604020202020204" pitchFamily="34" charset="0"/>
                <a:cs typeface="Arial" panose="020B0604020202020204" pitchFamily="34" charset="0"/>
              </a:rPr>
              <a:t>. Verwertungsrechte </a:t>
            </a: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Freie Umwandlung der Grundpfandrechte durch Einigung und Eintragung, vgl. §§ 1186, 1198, 1203 </a:t>
            </a:r>
          </a:p>
          <a:p>
            <a:pPr marL="285750" indent="-285750" algn="l">
              <a:buFont typeface="Arial" panose="020B0604020202020204" pitchFamily="34" charset="0"/>
              <a:buChar char="•"/>
            </a:pPr>
            <a:r>
              <a:rPr lang="de-DE" sz="1800" b="1" dirty="0">
                <a:latin typeface="Arial" panose="020B0604020202020204" pitchFamily="34" charset="0"/>
                <a:cs typeface="Arial" panose="020B0604020202020204" pitchFamily="34" charset="0"/>
              </a:rPr>
              <a:t>Numerus Clausus: </a:t>
            </a:r>
            <a:r>
              <a:rPr lang="de-DE" sz="1800" dirty="0">
                <a:latin typeface="Arial" panose="020B0604020202020204" pitchFamily="34" charset="0"/>
                <a:cs typeface="Arial" panose="020B0604020202020204" pitchFamily="34" charset="0"/>
              </a:rPr>
              <a:t>Rechtsinhalt ist immer Verwertung, d.h. Gläubiger kann Geld nur durch Zwangsvollstreckung oder Zwangsverwaltung erlangen</a:t>
            </a: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Schutz als absolut dingliche Rechte gem. §§ 1133-1135, 823</a:t>
            </a:r>
          </a:p>
          <a:p>
            <a:pPr marL="285750" indent="-285750" algn="l">
              <a:buFont typeface="Arial" panose="020B0604020202020204" pitchFamily="34" charset="0"/>
              <a:buChar char="•"/>
            </a:pPr>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Verwertung nur im Fall der §§ 799, 800 ZPO (sofortige ZV) oder durch Klage auf Duldung der ZV (§ 1147 BGB </a:t>
            </a:r>
            <a:r>
              <a:rPr lang="de-DE" sz="1800" dirty="0" err="1">
                <a:latin typeface="Arial" panose="020B0604020202020204" pitchFamily="34" charset="0"/>
                <a:cs typeface="Arial" panose="020B0604020202020204" pitchFamily="34" charset="0"/>
              </a:rPr>
              <a:t>iVm</a:t>
            </a:r>
            <a:r>
              <a:rPr lang="de-DE" sz="1800" dirty="0">
                <a:latin typeface="Arial" panose="020B0604020202020204" pitchFamily="34" charset="0"/>
                <a:cs typeface="Arial" panose="020B0604020202020204" pitchFamily="34" charset="0"/>
              </a:rPr>
              <a:t> § 704 ZPO) </a:t>
            </a: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Sicherungsfall (Verwertung zulässig bzw. Klage erfolgreich), wenn: </a:t>
            </a:r>
          </a:p>
          <a:p>
            <a:pPr marL="342900" indent="-342900" algn="l">
              <a:buFont typeface="+mj-lt"/>
              <a:buAutoNum type="arabicPeriod"/>
            </a:pPr>
            <a:r>
              <a:rPr lang="de-DE" sz="1800" dirty="0">
                <a:latin typeface="Arial" panose="020B0604020202020204" pitchFamily="34" charset="0"/>
                <a:cs typeface="Arial" panose="020B0604020202020204" pitchFamily="34" charset="0"/>
              </a:rPr>
              <a:t>Gläubiger ist Inhaber des Rechts </a:t>
            </a:r>
          </a:p>
          <a:p>
            <a:pPr marL="342900" indent="-342900" algn="l">
              <a:buFont typeface="+mj-lt"/>
              <a:buAutoNum type="arabicPeriod"/>
            </a:pPr>
            <a:r>
              <a:rPr lang="de-DE" sz="1800" dirty="0">
                <a:latin typeface="Arial" panose="020B0604020202020204" pitchFamily="34" charset="0"/>
                <a:cs typeface="Arial" panose="020B0604020202020204" pitchFamily="34" charset="0"/>
              </a:rPr>
              <a:t>Schuldner ist Eigentümer des Grundstücks </a:t>
            </a:r>
          </a:p>
          <a:p>
            <a:pPr marL="342900" indent="-342900" algn="l">
              <a:buFont typeface="+mj-lt"/>
              <a:buAutoNum type="arabicPeriod"/>
            </a:pPr>
            <a:r>
              <a:rPr lang="de-DE" sz="1800" dirty="0">
                <a:latin typeface="Arial" panose="020B0604020202020204" pitchFamily="34" charset="0"/>
                <a:cs typeface="Arial" panose="020B0604020202020204" pitchFamily="34" charset="0"/>
              </a:rPr>
              <a:t>Grundpfandrecht ist fällig oder wurde gekündigt </a:t>
            </a:r>
          </a:p>
          <a:p>
            <a:pPr marL="342900" indent="-342900" algn="l">
              <a:buFont typeface="+mj-lt"/>
              <a:buAutoNum type="arabicPeriod"/>
            </a:pPr>
            <a:r>
              <a:rPr lang="de-DE" sz="1800" dirty="0">
                <a:latin typeface="Arial" panose="020B0604020202020204" pitchFamily="34" charset="0"/>
                <a:cs typeface="Arial" panose="020B0604020202020204" pitchFamily="34" charset="0"/>
              </a:rPr>
              <a:t>Keine Einreden</a:t>
            </a: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15</a:t>
            </a:fld>
            <a:endParaRPr lang="de-DE" dirty="0"/>
          </a:p>
        </p:txBody>
      </p:sp>
    </p:spTree>
    <p:extLst>
      <p:ext uri="{BB962C8B-B14F-4D97-AF65-F5344CB8AC3E}">
        <p14:creationId xmlns:p14="http://schemas.microsoft.com/office/powerpoint/2010/main" val="125956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Hypothek und Grundschuld (I)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16</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896692" cy="3693319"/>
          </a:xfrm>
          <a:prstGeom prst="rect">
            <a:avLst/>
          </a:prstGeom>
          <a:noFill/>
        </p:spPr>
        <p:txBody>
          <a:bodyPr wrap="square" rtlCol="0">
            <a:spAutoFit/>
          </a:bodyPr>
          <a:lstStyle/>
          <a:p>
            <a:r>
              <a:rPr lang="de-DE" sz="1800" b="1" dirty="0">
                <a:latin typeface="Arial" panose="020B0604020202020204" pitchFamily="34" charset="0"/>
                <a:cs typeface="Arial" panose="020B0604020202020204" pitchFamily="34" charset="0"/>
              </a:rPr>
              <a:t>Hypothek</a:t>
            </a:r>
          </a:p>
          <a:p>
            <a:endParaRPr lang="de-DE" sz="18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Legaldefinition in § 1113</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Sicherungsrecht für schuldrechtliche Geldforderung</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Streng akzessorisch zur gesicherten Forderung, nur enge Ausnahmen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b="1" dirty="0">
                <a:latin typeface="Arial" panose="020B0604020202020204" pitchFamily="34" charset="0"/>
                <a:cs typeface="Arial" panose="020B0604020202020204" pitchFamily="34" charset="0"/>
              </a:rPr>
              <a:t>Anspruch richtet sich immer auf Duldung der ZV, § 1147</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586511" y="1526977"/>
            <a:ext cx="4338892" cy="4801314"/>
          </a:xfrm>
          <a:prstGeom prst="rect">
            <a:avLst/>
          </a:prstGeom>
          <a:noFill/>
        </p:spPr>
        <p:txBody>
          <a:bodyPr wrap="square" rtlCol="0">
            <a:spAutoFit/>
          </a:bodyPr>
          <a:lstStyle/>
          <a:p>
            <a:r>
              <a:rPr lang="de-DE" sz="1800" b="1" dirty="0">
                <a:latin typeface="Arial" panose="020B0604020202020204" pitchFamily="34" charset="0"/>
                <a:cs typeface="Arial" panose="020B0604020202020204" pitchFamily="34" charset="0"/>
              </a:rPr>
              <a:t>Grundschuld</a:t>
            </a:r>
          </a:p>
          <a:p>
            <a:endParaRPr lang="de-DE" sz="18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Legaldefinition in § 1191</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Dingliches Verwertungsrecht für Grundstück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Abstrakt zu schuldrechtlichen Forderungen, d.h. kann auch ohne Forderung begründet werden,         vgl. § 1192 </a:t>
            </a:r>
            <a:r>
              <a:rPr lang="de-DE" sz="1800" b="1"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v"/>
            </a:pPr>
            <a:endParaRPr lang="de-DE" sz="18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Erlischt nicht mit Forderung, kann d.h. „weiterverwendet“ werden</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Änderung formlos durch Änderung der Sicherungsabrede möglich </a:t>
            </a:r>
          </a:p>
        </p:txBody>
      </p:sp>
    </p:spTree>
    <p:extLst>
      <p:ext uri="{BB962C8B-B14F-4D97-AF65-F5344CB8AC3E}">
        <p14:creationId xmlns:p14="http://schemas.microsoft.com/office/powerpoint/2010/main" val="229076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Hypothek und Grundschuld (I)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17</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896692" cy="3693319"/>
          </a:xfrm>
          <a:prstGeom prst="rect">
            <a:avLst/>
          </a:prstGeom>
          <a:noFill/>
        </p:spPr>
        <p:txBody>
          <a:bodyPr wrap="square" rtlCol="0">
            <a:spAutoFit/>
          </a:bodyPr>
          <a:lstStyle/>
          <a:p>
            <a:r>
              <a:rPr lang="de-DE" sz="1800" b="1" dirty="0">
                <a:latin typeface="Arial" panose="020B0604020202020204" pitchFamily="34" charset="0"/>
                <a:cs typeface="Arial" panose="020B0604020202020204" pitchFamily="34" charset="0"/>
              </a:rPr>
              <a:t>Hypothek</a:t>
            </a:r>
          </a:p>
          <a:p>
            <a:endParaRPr lang="de-DE" sz="18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Legaldefinition in § 1113</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Sicherungsrecht für schuldrechtliche Geldforderung</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Streng akzessorisch zur gesicherten Forderung, nur enge Ausnahmen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b="1" dirty="0">
                <a:latin typeface="Arial" panose="020B0604020202020204" pitchFamily="34" charset="0"/>
                <a:cs typeface="Arial" panose="020B0604020202020204" pitchFamily="34" charset="0"/>
              </a:rPr>
              <a:t>Anspruch richtet sich immer auf Duldung der ZV, § 1147</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586511" y="1526977"/>
            <a:ext cx="4338892" cy="4801314"/>
          </a:xfrm>
          <a:prstGeom prst="rect">
            <a:avLst/>
          </a:prstGeom>
          <a:noFill/>
        </p:spPr>
        <p:txBody>
          <a:bodyPr wrap="square" rtlCol="0">
            <a:spAutoFit/>
          </a:bodyPr>
          <a:lstStyle/>
          <a:p>
            <a:r>
              <a:rPr lang="de-DE" sz="1800" b="1" dirty="0">
                <a:latin typeface="Arial" panose="020B0604020202020204" pitchFamily="34" charset="0"/>
                <a:cs typeface="Arial" panose="020B0604020202020204" pitchFamily="34" charset="0"/>
              </a:rPr>
              <a:t>Grundschuld</a:t>
            </a:r>
          </a:p>
          <a:p>
            <a:endParaRPr lang="de-DE" sz="18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Legaldefinition in § 1191</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Dingliches Verwertungsrecht für Grundstück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Abstrakt zu schuldrechtlichen Forderungen, d.h. kann auch ohne Forderung begründet werden,         vgl. § 1192 </a:t>
            </a:r>
            <a:r>
              <a:rPr lang="de-DE" sz="1800" b="1"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v"/>
            </a:pPr>
            <a:endParaRPr lang="de-DE" sz="18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Erlischt nicht mit Forderung, kann d.h. „weiterverwendet“ werden</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Änderung formlos durch Änderung der Sicherungsabrede möglich </a:t>
            </a:r>
          </a:p>
        </p:txBody>
      </p:sp>
    </p:spTree>
    <p:extLst>
      <p:ext uri="{BB962C8B-B14F-4D97-AF65-F5344CB8AC3E}">
        <p14:creationId xmlns:p14="http://schemas.microsoft.com/office/powerpoint/2010/main" val="32577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Hypothek und Grundschuld (II)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18</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896692" cy="2308324"/>
          </a:xfrm>
          <a:prstGeom prst="rect">
            <a:avLst/>
          </a:prstGeom>
          <a:noFill/>
        </p:spPr>
        <p:txBody>
          <a:bodyPr wrap="square" rtlCol="0">
            <a:spAutoFit/>
          </a:bodyPr>
          <a:lstStyle/>
          <a:p>
            <a:r>
              <a:rPr lang="de-DE" sz="1800" b="1" dirty="0">
                <a:latin typeface="Arial" panose="020B0604020202020204" pitchFamily="34" charset="0"/>
                <a:cs typeface="Arial" panose="020B0604020202020204" pitchFamily="34" charset="0"/>
              </a:rPr>
              <a:t>Hypothek</a:t>
            </a:r>
          </a:p>
          <a:p>
            <a:endParaRPr lang="de-DE" sz="1800" b="1" dirty="0">
              <a:latin typeface="Arial" panose="020B0604020202020204" pitchFamily="34" charset="0"/>
              <a:cs typeface="Arial" panose="020B0604020202020204" pitchFamily="34" charset="0"/>
            </a:endParaRPr>
          </a:p>
          <a:p>
            <a:pPr marL="342900" indent="-342900">
              <a:buFont typeface="+mj-lt"/>
              <a:buAutoNum type="arabicPeriod"/>
            </a:pPr>
            <a:r>
              <a:rPr lang="de-DE" sz="1800" b="1" dirty="0">
                <a:latin typeface="Arial" panose="020B0604020202020204" pitchFamily="34" charset="0"/>
                <a:cs typeface="Arial" panose="020B0604020202020204" pitchFamily="34" charset="0"/>
              </a:rPr>
              <a:t>Zu sichernder Anspruch </a:t>
            </a:r>
          </a:p>
          <a:p>
            <a:pPr marL="342900" indent="-342900">
              <a:buFont typeface="+mj-lt"/>
              <a:buAutoNum type="arabicPeriod"/>
            </a:pPr>
            <a:r>
              <a:rPr lang="de-DE" sz="1800" dirty="0">
                <a:latin typeface="Arial" panose="020B0604020202020204" pitchFamily="34" charset="0"/>
                <a:cs typeface="Arial" panose="020B0604020202020204" pitchFamily="34" charset="0"/>
              </a:rPr>
              <a:t>Einigung</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a:t>
            </a:r>
          </a:p>
          <a:p>
            <a:pPr marL="342900" indent="-342900">
              <a:buFont typeface="+mj-lt"/>
              <a:buAutoNum type="arabicPeriod"/>
            </a:pPr>
            <a:r>
              <a:rPr lang="de-DE" sz="1800" dirty="0">
                <a:latin typeface="Arial" panose="020B0604020202020204" pitchFamily="34" charset="0"/>
                <a:cs typeface="Arial" panose="020B0604020202020204" pitchFamily="34" charset="0"/>
              </a:rPr>
              <a:t>(Ausschluss) Briefübergabe </a:t>
            </a:r>
          </a:p>
          <a:p>
            <a:pPr marL="342900" indent="-342900">
              <a:buFont typeface="+mj-lt"/>
              <a:buAutoNum type="arabicPeriod"/>
            </a:pPr>
            <a:r>
              <a:rPr lang="de-DE" sz="1800" dirty="0">
                <a:latin typeface="Arial" panose="020B0604020202020204" pitchFamily="34" charset="0"/>
                <a:cs typeface="Arial" panose="020B0604020202020204" pitchFamily="34" charset="0"/>
              </a:rPr>
              <a:t>Einigsein</a:t>
            </a:r>
          </a:p>
          <a:p>
            <a:pPr marL="342900" indent="-342900">
              <a:buFont typeface="+mj-lt"/>
              <a:buAutoNum type="arabicPeriod"/>
            </a:pPr>
            <a:r>
              <a:rPr lang="de-DE" sz="1800" dirty="0">
                <a:latin typeface="Arial" panose="020B0604020202020204" pitchFamily="34" charset="0"/>
                <a:cs typeface="Arial" panose="020B0604020202020204" pitchFamily="34" charset="0"/>
              </a:rPr>
              <a:t>Berechtigung</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586511" y="1526977"/>
            <a:ext cx="4338892" cy="2585323"/>
          </a:xfrm>
          <a:prstGeom prst="rect">
            <a:avLst/>
          </a:prstGeom>
          <a:noFill/>
        </p:spPr>
        <p:txBody>
          <a:bodyPr wrap="square" rtlCol="0">
            <a:spAutoFit/>
          </a:bodyPr>
          <a:lstStyle/>
          <a:p>
            <a:r>
              <a:rPr lang="de-DE" sz="1800" b="1" dirty="0">
                <a:latin typeface="Arial" panose="020B0604020202020204" pitchFamily="34" charset="0"/>
                <a:cs typeface="Arial" panose="020B0604020202020204" pitchFamily="34" charset="0"/>
              </a:rPr>
              <a:t>Grundschuld</a:t>
            </a:r>
          </a:p>
          <a:p>
            <a:endParaRPr lang="de-DE" sz="1800" b="1" dirty="0">
              <a:latin typeface="Arial" panose="020B0604020202020204" pitchFamily="34" charset="0"/>
              <a:cs typeface="Arial" panose="020B0604020202020204" pitchFamily="34" charset="0"/>
            </a:endParaRPr>
          </a:p>
          <a:p>
            <a:pPr marL="342900" indent="-342900">
              <a:buFont typeface="+mj-lt"/>
              <a:buAutoNum type="arabicPeriod"/>
            </a:pPr>
            <a:endParaRPr lang="de-DE" sz="1800" dirty="0">
              <a:latin typeface="Arial" panose="020B0604020202020204" pitchFamily="34" charset="0"/>
              <a:cs typeface="Arial" panose="020B0604020202020204" pitchFamily="34" charset="0"/>
            </a:endParaRPr>
          </a:p>
          <a:p>
            <a:pPr marL="342900" indent="-342900">
              <a:buFont typeface="+mj-lt"/>
              <a:buAutoNum type="arabicPeriod"/>
            </a:pPr>
            <a:r>
              <a:rPr lang="de-DE" sz="1800" dirty="0">
                <a:latin typeface="Arial" panose="020B0604020202020204" pitchFamily="34" charset="0"/>
                <a:cs typeface="Arial" panose="020B0604020202020204" pitchFamily="34" charset="0"/>
              </a:rPr>
              <a:t>Einigung</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a:t>
            </a:r>
          </a:p>
          <a:p>
            <a:pPr marL="342900" indent="-342900">
              <a:buFont typeface="+mj-lt"/>
              <a:buAutoNum type="arabicPeriod"/>
            </a:pPr>
            <a:r>
              <a:rPr lang="de-DE" sz="1800" dirty="0">
                <a:latin typeface="Arial" panose="020B0604020202020204" pitchFamily="34" charset="0"/>
                <a:cs typeface="Arial" panose="020B0604020202020204" pitchFamily="34" charset="0"/>
              </a:rPr>
              <a:t>(Ausschluss) Briefübergabe </a:t>
            </a:r>
          </a:p>
          <a:p>
            <a:pPr marL="342900" indent="-342900">
              <a:buFont typeface="+mj-lt"/>
              <a:buAutoNum type="arabicPeriod"/>
            </a:pPr>
            <a:r>
              <a:rPr lang="de-DE" sz="1800" dirty="0">
                <a:latin typeface="Arial" panose="020B0604020202020204" pitchFamily="34" charset="0"/>
                <a:cs typeface="Arial" panose="020B0604020202020204" pitchFamily="34" charset="0"/>
              </a:rPr>
              <a:t>Einigsein</a:t>
            </a:r>
          </a:p>
          <a:p>
            <a:pPr marL="342900" indent="-342900">
              <a:buFont typeface="+mj-lt"/>
              <a:buAutoNum type="arabicPeriod"/>
            </a:pPr>
            <a:r>
              <a:rPr lang="de-DE" sz="1800" dirty="0">
                <a:latin typeface="Arial" panose="020B0604020202020204" pitchFamily="34" charset="0"/>
                <a:cs typeface="Arial" panose="020B0604020202020204" pitchFamily="34" charset="0"/>
              </a:rPr>
              <a:t>Berechtigung</a:t>
            </a:r>
          </a:p>
          <a:p>
            <a:endParaRPr lang="de-DE" sz="1800" b="1" dirty="0">
              <a:latin typeface="Arial" panose="020B0604020202020204" pitchFamily="34" charset="0"/>
              <a:cs typeface="Arial" panose="020B0604020202020204" pitchFamily="34" charset="0"/>
            </a:endParaRPr>
          </a:p>
        </p:txBody>
      </p:sp>
      <p:sp>
        <p:nvSpPr>
          <p:cNvPr id="8" name="Textfeld 7">
            <a:extLst>
              <a:ext uri="{FF2B5EF4-FFF2-40B4-BE49-F238E27FC236}">
                <a16:creationId xmlns="" xmlns:a16="http://schemas.microsoft.com/office/drawing/2014/main" id="{D3F5A973-C27D-4256-B8A9-2B6D6EFFC294}"/>
              </a:ext>
            </a:extLst>
          </p:cNvPr>
          <p:cNvSpPr txBox="1"/>
          <p:nvPr/>
        </p:nvSpPr>
        <p:spPr>
          <a:xfrm>
            <a:off x="755576" y="4293096"/>
            <a:ext cx="7272808" cy="1477328"/>
          </a:xfrm>
          <a:prstGeom prst="rect">
            <a:avLst/>
          </a:prstGeom>
          <a:noFill/>
        </p:spPr>
        <p:txBody>
          <a:bodyPr wrap="square" rtlCol="0">
            <a:spAutoFit/>
          </a:bodyPr>
          <a:lstStyle/>
          <a:p>
            <a:r>
              <a:rPr lang="de-DE" sz="1800" b="1" dirty="0">
                <a:latin typeface="Arial" panose="020B0604020202020204" pitchFamily="34" charset="0"/>
                <a:cs typeface="Arial" panose="020B0604020202020204" pitchFamily="34" charset="0"/>
              </a:rPr>
              <a:t>Anwendbare Vorschriften der Hypothek auf die Grundschuld: </a:t>
            </a:r>
          </a:p>
          <a:p>
            <a:endParaRPr lang="de-DE" sz="1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Gem. § 1192 I alle Vorschriften, die nicht den Bestand einer Forderung voraussetzen, d.h. z.B. </a:t>
            </a:r>
            <a:r>
              <a:rPr lang="de-DE" sz="1800" b="1" dirty="0">
                <a:latin typeface="Arial" panose="020B0604020202020204" pitchFamily="34" charset="0"/>
                <a:cs typeface="Arial" panose="020B0604020202020204" pitchFamily="34" charset="0"/>
              </a:rPr>
              <a:t>nicht</a:t>
            </a:r>
            <a:r>
              <a:rPr lang="de-DE" sz="1800" dirty="0">
                <a:latin typeface="Arial" panose="020B0604020202020204" pitchFamily="34" charset="0"/>
                <a:cs typeface="Arial" panose="020B0604020202020204" pitchFamily="34" charset="0"/>
              </a:rPr>
              <a:t>: §§ 1137-1139, 1153</a:t>
            </a:r>
          </a:p>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Die §§ 1193-1198 sind vorrangig zu beachten  </a:t>
            </a:r>
          </a:p>
        </p:txBody>
      </p:sp>
    </p:spTree>
    <p:extLst>
      <p:ext uri="{BB962C8B-B14F-4D97-AF65-F5344CB8AC3E}">
        <p14:creationId xmlns:p14="http://schemas.microsoft.com/office/powerpoint/2010/main" val="414210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Hypothek (I)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19</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754326"/>
          </a:xfrm>
          <a:prstGeom prst="rect">
            <a:avLst/>
          </a:prstGeom>
          <a:noFill/>
        </p:spPr>
        <p:txBody>
          <a:bodyPr wrap="square" rtlCol="0">
            <a:spAutoFit/>
          </a:bodyPr>
          <a:lstStyle/>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Zu sichernder Anspruch </a:t>
            </a:r>
          </a:p>
          <a:p>
            <a:pPr marL="342900" indent="-342900">
              <a:buFont typeface="+mj-lt"/>
              <a:buAutoNum type="arabicPeriod"/>
            </a:pPr>
            <a:r>
              <a:rPr lang="de-DE" sz="1800" dirty="0">
                <a:latin typeface="Arial" panose="020B0604020202020204" pitchFamily="34" charset="0"/>
                <a:cs typeface="Arial" panose="020B0604020202020204" pitchFamily="34" charset="0"/>
              </a:rPr>
              <a:t>Einigung</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a:t>
            </a:r>
          </a:p>
          <a:p>
            <a:pPr marL="342900" indent="-342900">
              <a:buFont typeface="+mj-lt"/>
              <a:buAutoNum type="arabicPeriod"/>
            </a:pPr>
            <a:r>
              <a:rPr lang="de-DE" sz="1800" dirty="0">
                <a:latin typeface="Arial" panose="020B0604020202020204" pitchFamily="34" charset="0"/>
                <a:cs typeface="Arial" panose="020B0604020202020204" pitchFamily="34" charset="0"/>
              </a:rPr>
              <a:t>(Ausschluss) Briefübergabe </a:t>
            </a:r>
          </a:p>
          <a:p>
            <a:pPr marL="342900" indent="-342900">
              <a:buFont typeface="+mj-lt"/>
              <a:buAutoNum type="arabicPeriod"/>
            </a:pPr>
            <a:r>
              <a:rPr lang="de-DE" sz="1800" dirty="0">
                <a:latin typeface="Arial" panose="020B0604020202020204" pitchFamily="34" charset="0"/>
                <a:cs typeface="Arial" panose="020B0604020202020204" pitchFamily="34" charset="0"/>
              </a:rPr>
              <a:t>Einigsein</a:t>
            </a:r>
          </a:p>
          <a:p>
            <a:pPr marL="342900" indent="-342900">
              <a:buFont typeface="+mj-lt"/>
              <a:buAutoNum type="arabicPeriod"/>
            </a:pPr>
            <a:r>
              <a:rPr lang="de-DE" sz="1800" dirty="0">
                <a:latin typeface="Arial" panose="020B0604020202020204" pitchFamily="34" charset="0"/>
                <a:cs typeface="Arial" panose="020B0604020202020204" pitchFamily="34" charset="0"/>
              </a:rPr>
              <a:t>Berechtigung</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203700" y="1526977"/>
            <a:ext cx="4721703" cy="5078313"/>
          </a:xfrm>
          <a:prstGeom prst="rect">
            <a:avLst/>
          </a:prstGeom>
          <a:noFill/>
        </p:spPr>
        <p:txBody>
          <a:bodyPr wrap="square" rtlCol="0">
            <a:spAutoFit/>
          </a:bodyPr>
          <a:lstStyle/>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Auch künftige Ansprüche, § 1113 II, sofern diese allein vom Willen des Berechtigten abhängen (bis zum Entstehen des Anspruchs Eigentümergrundschuld, §§ 1163 I 1, 1177</a:t>
            </a:r>
          </a:p>
          <a:p>
            <a:pPr marL="285750" indent="-285750">
              <a:buFont typeface="Wingdings" panose="05000000000000000000" pitchFamily="2" charset="2"/>
              <a:buChar char="v"/>
            </a:pPr>
            <a:endParaRPr lang="de-DE"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Häufig Darlehensrückzahlung, § 488 I 2 </a:t>
            </a:r>
          </a:p>
          <a:p>
            <a:pPr marL="285750" indent="-285750">
              <a:buFont typeface="Wingdings" panose="05000000000000000000" pitchFamily="2" charset="2"/>
              <a:buChar char="v"/>
            </a:pPr>
            <a:endParaRPr lang="de-DE"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Strenge Akzessorietät, vgl. § 1153 bzw. wandelt sich eine Hypothek ohne Forderung automatisch in eine Eigentümergrundschuld, vgl. §§ 1163, 1177</a:t>
            </a:r>
          </a:p>
          <a:p>
            <a:pPr marL="285750" indent="-285750">
              <a:buFont typeface="Wingdings" panose="05000000000000000000" pitchFamily="2" charset="2"/>
              <a:buChar char="v"/>
            </a:pPr>
            <a:endParaRPr lang="de-DE"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Fälligkeit des Anspruchs bestimmt Fälligkeit der Hypothek (Ausnahme: Kündigung Hypothek, dann § 1141)</a:t>
            </a:r>
          </a:p>
        </p:txBody>
      </p:sp>
    </p:spTree>
    <p:extLst>
      <p:ext uri="{BB962C8B-B14F-4D97-AF65-F5344CB8AC3E}">
        <p14:creationId xmlns:p14="http://schemas.microsoft.com/office/powerpoint/2010/main" val="213511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5078313"/>
          </a:xfrm>
        </p:spPr>
        <p:txBody>
          <a:bodyPr/>
          <a:lstStyle/>
          <a:p>
            <a:pPr algn="ctr"/>
            <a:r>
              <a:rPr lang="de-DE" sz="2400" b="1" dirty="0">
                <a:latin typeface="Arial" panose="020B0604020202020204" pitchFamily="34" charset="0"/>
                <a:cs typeface="Arial" panose="020B0604020202020204" pitchFamily="34" charset="0"/>
              </a:rPr>
              <a:t>Grundsätze des Sachenrechts</a:t>
            </a:r>
          </a:p>
          <a:p>
            <a:endParaRPr lang="de-DE" sz="1800" dirty="0"/>
          </a:p>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Absolutheit </a:t>
            </a:r>
          </a:p>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Spezialität</a:t>
            </a:r>
          </a:p>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Typenzwang </a:t>
            </a:r>
          </a:p>
          <a:p>
            <a:pPr marL="285750" indent="-285750">
              <a:buFont typeface="Arial" panose="020B0604020202020204" pitchFamily="34" charset="0"/>
              <a:buChar char="•"/>
            </a:pPr>
            <a:r>
              <a:rPr lang="de-DE" sz="1800" dirty="0">
                <a:latin typeface="Arial" panose="020B0604020202020204" pitchFamily="34" charset="0"/>
                <a:cs typeface="Arial" panose="020B0604020202020204" pitchFamily="34" charset="0"/>
              </a:rPr>
              <a:t>Abstraktheit </a:t>
            </a:r>
          </a:p>
          <a:p>
            <a:pPr marL="285750" indent="-285750">
              <a:buFont typeface="Arial" panose="020B0604020202020204" pitchFamily="34" charset="0"/>
              <a:buChar char="•"/>
            </a:pPr>
            <a:r>
              <a:rPr lang="de-DE" sz="1800" b="1" dirty="0">
                <a:latin typeface="Arial" panose="020B0604020202020204" pitchFamily="34" charset="0"/>
                <a:cs typeface="Arial" panose="020B0604020202020204" pitchFamily="34" charset="0"/>
              </a:rPr>
              <a:t>Publizität </a:t>
            </a:r>
          </a:p>
          <a:p>
            <a:pPr marL="285750" indent="-285750">
              <a:buFont typeface="Arial" panose="020B0604020202020204" pitchFamily="34" charset="0"/>
              <a:buChar char="•"/>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de-DE" sz="1800" dirty="0">
                <a:latin typeface="Arial" panose="020B0604020202020204" pitchFamily="34" charset="0"/>
                <a:cs typeface="Arial" panose="020B0604020202020204" pitchFamily="34" charset="0"/>
              </a:rPr>
              <a:t>Im </a:t>
            </a:r>
            <a:r>
              <a:rPr lang="de-DE" sz="1800" dirty="0" err="1">
                <a:latin typeface="Arial" panose="020B0604020202020204" pitchFamily="34" charset="0"/>
                <a:cs typeface="Arial" panose="020B0604020202020204" pitchFamily="34" charset="0"/>
              </a:rPr>
              <a:t>Immobiliarsachenrecht</a:t>
            </a:r>
            <a:r>
              <a:rPr lang="de-DE" sz="1800" dirty="0">
                <a:latin typeface="Arial" panose="020B0604020202020204" pitchFamily="34" charset="0"/>
                <a:cs typeface="Arial" panose="020B0604020202020204" pitchFamily="34" charset="0"/>
              </a:rPr>
              <a:t> geht es um erhebliche Werte, entsprechend legte der Gesetzgeber sehr viel Wert auf die Publizität und die Formalisierung der Übereignungs- und Belastungsprozesse </a:t>
            </a:r>
          </a:p>
          <a:p>
            <a:pPr marL="285750" indent="-285750">
              <a:buFont typeface="Wingdings" panose="05000000000000000000" pitchFamily="2" charset="2"/>
              <a:buChar char="Ø"/>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de-DE" sz="1800" dirty="0">
                <a:latin typeface="Arial" panose="020B0604020202020204" pitchFamily="34" charset="0"/>
                <a:cs typeface="Arial" panose="020B0604020202020204" pitchFamily="34" charset="0"/>
              </a:rPr>
              <a:t>Grundbuch → Publizitätsträger, bessere Absicherung als im Mobiliarsachenrecht </a:t>
            </a:r>
          </a:p>
          <a:p>
            <a:pPr marL="285750" indent="-285750">
              <a:buFont typeface="Wingdings" panose="05000000000000000000" pitchFamily="2" charset="2"/>
              <a:buChar char="Ø"/>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de-DE" sz="1800" dirty="0">
                <a:latin typeface="Arial" panose="020B0604020202020204" pitchFamily="34" charset="0"/>
                <a:cs typeface="Arial" panose="020B0604020202020204" pitchFamily="34" charset="0"/>
              </a:rPr>
              <a:t>Notarerfordernis → Warn-, Sicherungs- und Beweisfunktion, soll den Beteiligten umfassende Sicherheit und Beratung im Hinblick auf die Willenserklärungen und Rechtsfolgen bieten </a:t>
            </a: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a:t>
            </a:fld>
            <a:endParaRPr lang="de-DE" dirty="0"/>
          </a:p>
        </p:txBody>
      </p:sp>
    </p:spTree>
    <p:extLst>
      <p:ext uri="{BB962C8B-B14F-4D97-AF65-F5344CB8AC3E}">
        <p14:creationId xmlns:p14="http://schemas.microsoft.com/office/powerpoint/2010/main" val="148985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Hypothek (II)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20</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754326"/>
          </a:xfrm>
          <a:prstGeom prst="rect">
            <a:avLst/>
          </a:prstGeom>
          <a:noFill/>
        </p:spPr>
        <p:txBody>
          <a:bodyPr wrap="square" rtlCol="0">
            <a:spAutoFit/>
          </a:bodyPr>
          <a:lstStyle/>
          <a:p>
            <a:pPr marL="342900" indent="-342900">
              <a:buFont typeface="+mj-lt"/>
              <a:buAutoNum type="arabicPeriod"/>
            </a:pPr>
            <a:r>
              <a:rPr lang="de-DE" sz="1800" dirty="0">
                <a:latin typeface="Arial" panose="020B0604020202020204" pitchFamily="34" charset="0"/>
                <a:cs typeface="Arial" panose="020B0604020202020204" pitchFamily="34" charset="0"/>
              </a:rPr>
              <a:t>Zu sichernder Anspruch </a:t>
            </a:r>
          </a:p>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Einigung</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a:t>
            </a:r>
          </a:p>
          <a:p>
            <a:pPr marL="342900" indent="-342900">
              <a:buFont typeface="+mj-lt"/>
              <a:buAutoNum type="arabicPeriod"/>
            </a:pPr>
            <a:r>
              <a:rPr lang="de-DE" sz="1800" dirty="0">
                <a:latin typeface="Arial" panose="020B0604020202020204" pitchFamily="34" charset="0"/>
                <a:cs typeface="Arial" panose="020B0604020202020204" pitchFamily="34" charset="0"/>
              </a:rPr>
              <a:t>(Ausschluss) Briefübergabe </a:t>
            </a:r>
          </a:p>
          <a:p>
            <a:pPr marL="342900" indent="-342900">
              <a:buFont typeface="+mj-lt"/>
              <a:buAutoNum type="arabicPeriod"/>
            </a:pPr>
            <a:r>
              <a:rPr lang="de-DE" sz="1800" dirty="0">
                <a:latin typeface="Arial" panose="020B0604020202020204" pitchFamily="34" charset="0"/>
                <a:cs typeface="Arial" panose="020B0604020202020204" pitchFamily="34" charset="0"/>
              </a:rPr>
              <a:t>Einigsein</a:t>
            </a:r>
          </a:p>
          <a:p>
            <a:pPr marL="342900" indent="-342900">
              <a:buFont typeface="+mj-lt"/>
              <a:buAutoNum type="arabicPeriod"/>
            </a:pPr>
            <a:r>
              <a:rPr lang="de-DE" sz="1800" dirty="0">
                <a:latin typeface="Arial" panose="020B0604020202020204" pitchFamily="34" charset="0"/>
                <a:cs typeface="Arial" panose="020B0604020202020204" pitchFamily="34" charset="0"/>
              </a:rPr>
              <a:t>Berechtigung</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203700" y="1526977"/>
            <a:ext cx="4721703" cy="2585323"/>
          </a:xfrm>
          <a:prstGeom prst="rect">
            <a:avLst/>
          </a:prstGeom>
          <a:noFill/>
        </p:spPr>
        <p:txBody>
          <a:bodyPr wrap="square" rtlCol="0">
            <a:spAutoFit/>
          </a:bodyPr>
          <a:lstStyle/>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Mit der Hypothek können auch Dritte abgesichert werden (Eigentümer muss nicht auch Schuldner des abgesicherten Anspruchs sein)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b="1" dirty="0">
                <a:latin typeface="Arial" panose="020B0604020202020204" pitchFamily="34" charset="0"/>
                <a:cs typeface="Arial" panose="020B0604020202020204" pitchFamily="34" charset="0"/>
              </a:rPr>
              <a:t>Inhaber der Hypothek muss immer Gläubiger der Forderung sein! (Prinzip des Gleichlaufs von Hypothek und Forderung)</a:t>
            </a:r>
          </a:p>
        </p:txBody>
      </p:sp>
    </p:spTree>
    <p:extLst>
      <p:ext uri="{BB962C8B-B14F-4D97-AF65-F5344CB8AC3E}">
        <p14:creationId xmlns:p14="http://schemas.microsoft.com/office/powerpoint/2010/main" val="187096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Hypothek (III)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21</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754326"/>
          </a:xfrm>
          <a:prstGeom prst="rect">
            <a:avLst/>
          </a:prstGeom>
          <a:noFill/>
        </p:spPr>
        <p:txBody>
          <a:bodyPr wrap="square" rtlCol="0">
            <a:spAutoFit/>
          </a:bodyPr>
          <a:lstStyle/>
          <a:p>
            <a:pPr marL="342900" indent="-342900">
              <a:buFont typeface="+mj-lt"/>
              <a:buAutoNum type="arabicPeriod"/>
            </a:pPr>
            <a:r>
              <a:rPr lang="de-DE" sz="1800" dirty="0">
                <a:latin typeface="Arial" panose="020B0604020202020204" pitchFamily="34" charset="0"/>
                <a:cs typeface="Arial" panose="020B0604020202020204" pitchFamily="34" charset="0"/>
              </a:rPr>
              <a:t>Zu sichernder Anspruch </a:t>
            </a:r>
          </a:p>
          <a:p>
            <a:pPr marL="342900" indent="-342900">
              <a:buFont typeface="+mj-lt"/>
              <a:buAutoNum type="arabicPeriod"/>
            </a:pPr>
            <a:r>
              <a:rPr lang="de-DE" sz="1800" dirty="0">
                <a:latin typeface="Arial" panose="020B0604020202020204" pitchFamily="34" charset="0"/>
                <a:cs typeface="Arial" panose="020B0604020202020204" pitchFamily="34" charset="0"/>
              </a:rPr>
              <a:t>Einigung</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a:t>
            </a:r>
          </a:p>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(Ausschluss) Briefübergabe </a:t>
            </a:r>
          </a:p>
          <a:p>
            <a:pPr marL="342900" indent="-342900">
              <a:buFont typeface="+mj-lt"/>
              <a:buAutoNum type="arabicPeriod"/>
            </a:pPr>
            <a:r>
              <a:rPr lang="de-DE" sz="1800" dirty="0">
                <a:latin typeface="Arial" panose="020B0604020202020204" pitchFamily="34" charset="0"/>
                <a:cs typeface="Arial" panose="020B0604020202020204" pitchFamily="34" charset="0"/>
              </a:rPr>
              <a:t>Einigsein</a:t>
            </a:r>
          </a:p>
          <a:p>
            <a:pPr marL="342900" indent="-342900">
              <a:buFont typeface="+mj-lt"/>
              <a:buAutoNum type="arabicPeriod"/>
            </a:pPr>
            <a:r>
              <a:rPr lang="de-DE" sz="1800" dirty="0">
                <a:latin typeface="Arial" panose="020B0604020202020204" pitchFamily="34" charset="0"/>
                <a:cs typeface="Arial" panose="020B0604020202020204" pitchFamily="34" charset="0"/>
              </a:rPr>
              <a:t>Berechtigung</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203700" y="1526977"/>
            <a:ext cx="4721703" cy="2585323"/>
          </a:xfrm>
          <a:prstGeom prst="rect">
            <a:avLst/>
          </a:prstGeom>
          <a:noFill/>
        </p:spPr>
        <p:txBody>
          <a:bodyPr wrap="square" rtlCol="0">
            <a:spAutoFit/>
          </a:bodyPr>
          <a:lstStyle/>
          <a:p>
            <a:pPr marL="285750" indent="-285750">
              <a:buFont typeface="Wingdings" panose="05000000000000000000" pitchFamily="2" charset="2"/>
              <a:buChar char="v"/>
            </a:pPr>
            <a:r>
              <a:rPr lang="de-DE" sz="1800" b="1" dirty="0">
                <a:latin typeface="Arial" panose="020B0604020202020204" pitchFamily="34" charset="0"/>
                <a:cs typeface="Arial" panose="020B0604020202020204" pitchFamily="34" charset="0"/>
              </a:rPr>
              <a:t>Übergabe des Briefs </a:t>
            </a:r>
            <a:r>
              <a:rPr lang="de-DE" sz="1800" b="1" dirty="0" err="1">
                <a:latin typeface="Arial" panose="020B0604020202020204" pitchFamily="34" charset="0"/>
                <a:cs typeface="Arial" panose="020B0604020202020204" pitchFamily="34" charset="0"/>
              </a:rPr>
              <a:t>grds</a:t>
            </a:r>
            <a:r>
              <a:rPr lang="de-DE" sz="1800" b="1" dirty="0">
                <a:latin typeface="Arial" panose="020B0604020202020204" pitchFamily="34" charset="0"/>
                <a:cs typeface="Arial" panose="020B0604020202020204" pitchFamily="34" charset="0"/>
              </a:rPr>
              <a:t>. gem. §§ 1116, 1117 I </a:t>
            </a:r>
          </a:p>
          <a:p>
            <a:pPr marL="285750" indent="-285750">
              <a:buFont typeface="Wingdings" panose="05000000000000000000" pitchFamily="2" charset="2"/>
              <a:buChar char="v"/>
            </a:pPr>
            <a:endParaRPr lang="de-DE" sz="18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Sondervorschriften in §§ 1116, 1117; am wichtigste Ausschluss der Briefübergabe gem. § 1116 II (sog. Buchhypothek)</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Buchhypothek entsteht mit Einigung und Eintragung ins Grundbuch </a:t>
            </a:r>
          </a:p>
        </p:txBody>
      </p:sp>
    </p:spTree>
    <p:extLst>
      <p:ext uri="{BB962C8B-B14F-4D97-AF65-F5344CB8AC3E}">
        <p14:creationId xmlns:p14="http://schemas.microsoft.com/office/powerpoint/2010/main" val="107138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4431983"/>
          </a:xfrm>
        </p:spPr>
        <p:txBody>
          <a:bodyPr/>
          <a:lstStyle/>
          <a:p>
            <a:pPr algn="ctr"/>
            <a:r>
              <a:rPr lang="de-DE" sz="2400" b="1" dirty="0">
                <a:latin typeface="Arial" panose="020B0604020202020204" pitchFamily="34" charset="0"/>
                <a:cs typeface="Arial" panose="020B0604020202020204" pitchFamily="34" charset="0"/>
              </a:rPr>
              <a:t>Hypothek (IV) – Einreden und Einwendungen </a:t>
            </a:r>
          </a:p>
          <a:p>
            <a:pPr algn="ctr"/>
            <a:endParaRPr lang="de-DE" sz="2400" b="1"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Einwendungen → RF: Hypothek nicht entstanden/erloschen </a:t>
            </a:r>
          </a:p>
          <a:p>
            <a:pPr algn="l"/>
            <a:r>
              <a:rPr lang="de-DE" sz="1800" dirty="0">
                <a:latin typeface="Arial" panose="020B0604020202020204" pitchFamily="34" charset="0"/>
                <a:cs typeface="Arial" panose="020B0604020202020204" pitchFamily="34" charset="0"/>
              </a:rPr>
              <a:t>→ z. B. Nichtigkeit gem. §§ 104ff., Anfechtung, Zahlung des Eigentümers oder eines Dritten und dadurch Umwandlung in Eigentümergrundschuld</a:t>
            </a:r>
          </a:p>
          <a:p>
            <a:pPr algn="l"/>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Forderungsbezogene Einreden, § 1137 S. 1</a:t>
            </a:r>
          </a:p>
          <a:p>
            <a:pPr algn="l"/>
            <a:r>
              <a:rPr lang="de-DE" sz="1800" dirty="0">
                <a:latin typeface="Arial" panose="020B0604020202020204" pitchFamily="34" charset="0"/>
                <a:cs typeface="Arial" panose="020B0604020202020204" pitchFamily="34" charset="0"/>
              </a:rPr>
              <a:t>→ Akzessorietät, d.h. Eigentümer kann auch die Einreden des Schuldners geltend machen, zudem Rechtsgedanke des § 770 </a:t>
            </a:r>
          </a:p>
          <a:p>
            <a:pPr algn="l"/>
            <a:r>
              <a:rPr lang="de-DE" sz="1800" dirty="0">
                <a:latin typeface="Arial" panose="020B0604020202020204" pitchFamily="34" charset="0"/>
                <a:cs typeface="Arial" panose="020B0604020202020204" pitchFamily="34" charset="0"/>
              </a:rPr>
              <a:t>→ z. B. mangelnde Fälligkeit, </a:t>
            </a:r>
            <a:r>
              <a:rPr lang="de-DE" sz="1800" dirty="0" err="1">
                <a:latin typeface="Arial" panose="020B0604020202020204" pitchFamily="34" charset="0"/>
                <a:cs typeface="Arial" panose="020B0604020202020204" pitchFamily="34" charset="0"/>
              </a:rPr>
              <a:t>ZbR</a:t>
            </a:r>
            <a:r>
              <a:rPr lang="de-DE" sz="1800" dirty="0">
                <a:latin typeface="Arial" panose="020B0604020202020204" pitchFamily="34" charset="0"/>
                <a:cs typeface="Arial" panose="020B0604020202020204" pitchFamily="34" charset="0"/>
              </a:rPr>
              <a:t> gem. §§ 273, 320 </a:t>
            </a:r>
          </a:p>
          <a:p>
            <a:pPr algn="l"/>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err="1">
                <a:latin typeface="Arial" panose="020B0604020202020204" pitchFamily="34" charset="0"/>
                <a:cs typeface="Arial" panose="020B0604020202020204" pitchFamily="34" charset="0"/>
              </a:rPr>
              <a:t>Hypothekbezogene</a:t>
            </a:r>
            <a:r>
              <a:rPr lang="de-DE" sz="1800" dirty="0">
                <a:latin typeface="Arial" panose="020B0604020202020204" pitchFamily="34" charset="0"/>
                <a:cs typeface="Arial" panose="020B0604020202020204" pitchFamily="34" charset="0"/>
              </a:rPr>
              <a:t> Einreden, § 1157 S. 1</a:t>
            </a:r>
          </a:p>
          <a:p>
            <a:pPr algn="l"/>
            <a:r>
              <a:rPr lang="de-DE" sz="1800" dirty="0">
                <a:latin typeface="Arial" panose="020B0604020202020204" pitchFamily="34" charset="0"/>
                <a:cs typeface="Arial" panose="020B0604020202020204" pitchFamily="34" charset="0"/>
              </a:rPr>
              <a:t>→ z. B. § 1160, Vorlage des Hypothekenbriefes</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22</a:t>
            </a:fld>
            <a:endParaRPr lang="de-DE" dirty="0"/>
          </a:p>
        </p:txBody>
      </p:sp>
    </p:spTree>
    <p:extLst>
      <p:ext uri="{BB962C8B-B14F-4D97-AF65-F5344CB8AC3E}">
        <p14:creationId xmlns:p14="http://schemas.microsoft.com/office/powerpoint/2010/main" val="72565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5909310"/>
          </a:xfrm>
        </p:spPr>
        <p:txBody>
          <a:bodyPr/>
          <a:lstStyle/>
          <a:p>
            <a:pPr algn="ctr"/>
            <a:r>
              <a:rPr lang="de-DE" sz="2400" b="1" dirty="0">
                <a:latin typeface="Arial" panose="020B0604020202020204" pitchFamily="34" charset="0"/>
                <a:cs typeface="Arial" panose="020B0604020202020204" pitchFamily="34" charset="0"/>
              </a:rPr>
              <a:t>Zweiterwerb der Hypothek (I)</a:t>
            </a:r>
          </a:p>
          <a:p>
            <a:pPr algn="ct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Erwerb der Hypothek </a:t>
            </a:r>
            <a:r>
              <a:rPr lang="de-DE" sz="1800" dirty="0" err="1">
                <a:latin typeface="Arial" panose="020B0604020202020204" pitchFamily="34" charset="0"/>
                <a:cs typeface="Arial" panose="020B0604020202020204" pitchFamily="34" charset="0"/>
              </a:rPr>
              <a:t>grds</a:t>
            </a:r>
            <a:r>
              <a:rPr lang="de-DE" sz="1800" dirty="0">
                <a:latin typeface="Arial" panose="020B0604020202020204" pitchFamily="34" charset="0"/>
                <a:cs typeface="Arial" panose="020B0604020202020204" pitchFamily="34" charset="0"/>
              </a:rPr>
              <a:t>. durch Abtretung der Forderung und Eintragung im Grundbuch (alternativ durch schriftliche Abtretung und Übergabe des Briefs), vgl. § 1154 I, II durch den Berechtigten </a:t>
            </a:r>
          </a:p>
          <a:p>
            <a:pPr marL="285750" indent="-285750" algn="l">
              <a:buFont typeface="Arial" panose="020B0604020202020204" pitchFamily="34" charset="0"/>
              <a:buChar char="•"/>
            </a:pP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Auch die „Übertragung der Hypothek“ meint die Abtretung der Forderung, §§ 133, 157 (Laienbegünstigende Auslegung) </a:t>
            </a:r>
          </a:p>
          <a:p>
            <a:pPr marL="285750" indent="-285750" algn="l">
              <a:buFont typeface="Arial" panose="020B0604020202020204" pitchFamily="34" charset="0"/>
              <a:buChar char="•"/>
            </a:pP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b="1" dirty="0">
                <a:latin typeface="Arial" panose="020B0604020202020204" pitchFamily="34" charset="0"/>
                <a:cs typeface="Arial" panose="020B0604020202020204" pitchFamily="34" charset="0"/>
              </a:rPr>
              <a:t>Achtung: </a:t>
            </a:r>
            <a:r>
              <a:rPr lang="de-DE" sz="1800" dirty="0">
                <a:latin typeface="Arial" panose="020B0604020202020204" pitchFamily="34" charset="0"/>
                <a:cs typeface="Arial" panose="020B0604020202020204" pitchFamily="34" charset="0"/>
              </a:rPr>
              <a:t>§ 1154 ergänzt § 398 durch Formbestimmungen, um den sachenrechtlichen Publizitätsgrundsatz zu wahren</a:t>
            </a:r>
          </a:p>
          <a:p>
            <a:pPr marL="285750" indent="-285750" algn="l">
              <a:buFont typeface="Arial" panose="020B0604020202020204" pitchFamily="34" charset="0"/>
              <a:buChar char="•"/>
            </a:pP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Die Forderung geht vom Berechtigten auf den Zessionar über, die Hypothek folgt der Forderung gem. §§ 401, 1153 I, die Einreden vom Schuldner und vom Eigentümer bleiben erhalten, sofern alle TBM bei der Abtretung bereits erfüllt waren </a:t>
            </a:r>
          </a:p>
          <a:p>
            <a:pPr marL="285750" indent="-285750" algn="l">
              <a:buFont typeface="Arial" panose="020B0604020202020204" pitchFamily="34" charset="0"/>
              <a:buChar char="•"/>
            </a:pP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Ein gutgläubiger, einredefreier Erwerb bleibt möglich, vgl. §§ 892, 1155</a:t>
            </a:r>
          </a:p>
          <a:p>
            <a:pPr marL="285750" indent="-285750" algn="l">
              <a:buFont typeface="Arial" panose="020B0604020202020204" pitchFamily="34" charset="0"/>
              <a:buChar char="•"/>
            </a:pP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Sollte an den Altgläubiger geleistet werden, gelten die §§ 404ff.  </a:t>
            </a:r>
            <a:endParaRPr lang="de-DE" sz="1800" b="1" dirty="0">
              <a:latin typeface="Arial" panose="020B0604020202020204" pitchFamily="34" charset="0"/>
              <a:cs typeface="Arial" panose="020B0604020202020204" pitchFamily="34" charset="0"/>
            </a:endParaRPr>
          </a:p>
          <a:p>
            <a:pPr algn="l"/>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23</a:t>
            </a:fld>
            <a:endParaRPr lang="de-DE" dirty="0"/>
          </a:p>
        </p:txBody>
      </p:sp>
    </p:spTree>
    <p:extLst>
      <p:ext uri="{BB962C8B-B14F-4D97-AF65-F5344CB8AC3E}">
        <p14:creationId xmlns:p14="http://schemas.microsoft.com/office/powerpoint/2010/main" val="346285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200329"/>
          </a:xfrm>
        </p:spPr>
        <p:txBody>
          <a:bodyPr/>
          <a:lstStyle/>
          <a:p>
            <a:pPr algn="ctr"/>
            <a:r>
              <a:rPr lang="de-DE" sz="2400" b="1" dirty="0">
                <a:latin typeface="Arial" panose="020B0604020202020204" pitchFamily="34" charset="0"/>
                <a:cs typeface="Arial" panose="020B0604020202020204" pitchFamily="34" charset="0"/>
              </a:rPr>
              <a:t>Zweiterwerb der Hypothek (II)</a:t>
            </a:r>
          </a:p>
          <a:p>
            <a:pPr algn="ctr"/>
            <a:endParaRPr lang="de-DE" sz="1800" dirty="0">
              <a:cs typeface="Arial" panose="020B0604020202020204" pitchFamily="34" charset="0"/>
            </a:endParaRPr>
          </a:p>
          <a:p>
            <a:pPr algn="l"/>
            <a:endParaRPr lang="de-DE" sz="1800" dirty="0">
              <a:latin typeface="Arial" panose="020B0604020202020204" pitchFamily="34" charset="0"/>
              <a:cs typeface="Arial" panose="020B0604020202020204" pitchFamily="34" charset="0"/>
            </a:endParaRPr>
          </a:p>
          <a:p>
            <a:pPr algn="l"/>
            <a:endParaRPr lang="de-DE" sz="1800"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24</a:t>
            </a:fld>
            <a:endParaRPr lang="de-DE" dirty="0"/>
          </a:p>
        </p:txBody>
      </p:sp>
      <p:sp>
        <p:nvSpPr>
          <p:cNvPr id="2" name="Textfeld 1">
            <a:extLst>
              <a:ext uri="{FF2B5EF4-FFF2-40B4-BE49-F238E27FC236}">
                <a16:creationId xmlns="" xmlns:a16="http://schemas.microsoft.com/office/drawing/2014/main" id="{07FB79FF-C24F-4A66-8202-586B949DB167}"/>
              </a:ext>
            </a:extLst>
          </p:cNvPr>
          <p:cNvSpPr txBox="1"/>
          <p:nvPr/>
        </p:nvSpPr>
        <p:spPr>
          <a:xfrm>
            <a:off x="1826221" y="2420888"/>
            <a:ext cx="389850" cy="461665"/>
          </a:xfrm>
          <a:prstGeom prst="rect">
            <a:avLst/>
          </a:prstGeom>
          <a:noFill/>
        </p:spPr>
        <p:txBody>
          <a:bodyPr wrap="none" rtlCol="0">
            <a:spAutoFit/>
          </a:bodyPr>
          <a:lstStyle/>
          <a:p>
            <a:r>
              <a:rPr lang="de-DE" sz="2400" dirty="0">
                <a:latin typeface="Arial" panose="020B0604020202020204" pitchFamily="34" charset="0"/>
                <a:cs typeface="Arial" panose="020B0604020202020204" pitchFamily="34" charset="0"/>
              </a:rPr>
              <a:t>B</a:t>
            </a:r>
          </a:p>
        </p:txBody>
      </p:sp>
      <p:sp>
        <p:nvSpPr>
          <p:cNvPr id="7" name="Textfeld 6">
            <a:extLst>
              <a:ext uri="{FF2B5EF4-FFF2-40B4-BE49-F238E27FC236}">
                <a16:creationId xmlns="" xmlns:a16="http://schemas.microsoft.com/office/drawing/2014/main" id="{558A1011-48FE-48D1-BE98-43FE60271909}"/>
              </a:ext>
            </a:extLst>
          </p:cNvPr>
          <p:cNvSpPr txBox="1"/>
          <p:nvPr/>
        </p:nvSpPr>
        <p:spPr>
          <a:xfrm>
            <a:off x="6444208" y="2420888"/>
            <a:ext cx="389850" cy="461665"/>
          </a:xfrm>
          <a:prstGeom prst="rect">
            <a:avLst/>
          </a:prstGeom>
          <a:noFill/>
        </p:spPr>
        <p:txBody>
          <a:bodyPr wrap="none" rtlCol="0">
            <a:spAutoFit/>
          </a:bodyPr>
          <a:lstStyle/>
          <a:p>
            <a:r>
              <a:rPr lang="de-DE" sz="2400" dirty="0">
                <a:latin typeface="Arial" panose="020B0604020202020204" pitchFamily="34" charset="0"/>
                <a:cs typeface="Arial" panose="020B0604020202020204" pitchFamily="34" charset="0"/>
              </a:rPr>
              <a:t>E</a:t>
            </a:r>
          </a:p>
        </p:txBody>
      </p:sp>
      <p:sp>
        <p:nvSpPr>
          <p:cNvPr id="8" name="Textfeld 7">
            <a:extLst>
              <a:ext uri="{FF2B5EF4-FFF2-40B4-BE49-F238E27FC236}">
                <a16:creationId xmlns="" xmlns:a16="http://schemas.microsoft.com/office/drawing/2014/main" id="{4AAD25AB-BF35-43BB-9512-50A603FFD0A9}"/>
              </a:ext>
            </a:extLst>
          </p:cNvPr>
          <p:cNvSpPr txBox="1"/>
          <p:nvPr/>
        </p:nvSpPr>
        <p:spPr>
          <a:xfrm>
            <a:off x="6444208" y="4365104"/>
            <a:ext cx="407484" cy="461665"/>
          </a:xfrm>
          <a:prstGeom prst="rect">
            <a:avLst/>
          </a:prstGeom>
          <a:noFill/>
        </p:spPr>
        <p:txBody>
          <a:bodyPr wrap="none" rtlCol="0">
            <a:spAutoFit/>
          </a:bodyPr>
          <a:lstStyle/>
          <a:p>
            <a:r>
              <a:rPr lang="de-DE" sz="2400" dirty="0">
                <a:latin typeface="Arial" panose="020B0604020202020204" pitchFamily="34" charset="0"/>
                <a:cs typeface="Arial" panose="020B0604020202020204" pitchFamily="34" charset="0"/>
              </a:rPr>
              <a:t>D</a:t>
            </a:r>
          </a:p>
        </p:txBody>
      </p:sp>
      <p:cxnSp>
        <p:nvCxnSpPr>
          <p:cNvPr id="15" name="Gerade Verbindung mit Pfeil 14">
            <a:extLst>
              <a:ext uri="{FF2B5EF4-FFF2-40B4-BE49-F238E27FC236}">
                <a16:creationId xmlns="" xmlns:a16="http://schemas.microsoft.com/office/drawing/2014/main" id="{22CB10FF-E714-43C5-8BFB-4A5185F78BFC}"/>
              </a:ext>
            </a:extLst>
          </p:cNvPr>
          <p:cNvCxnSpPr>
            <a:cxnSpLocks/>
            <a:stCxn id="2" idx="3"/>
            <a:endCxn id="7" idx="1"/>
          </p:cNvCxnSpPr>
          <p:nvPr/>
        </p:nvCxnSpPr>
        <p:spPr>
          <a:xfrm>
            <a:off x="2216071" y="2651721"/>
            <a:ext cx="42281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 xmlns:a16="http://schemas.microsoft.com/office/drawing/2014/main" id="{6E42F8F9-C9EC-40C7-8B31-1A7197B951C3}"/>
              </a:ext>
            </a:extLst>
          </p:cNvPr>
          <p:cNvCxnSpPr>
            <a:cxnSpLocks/>
            <a:stCxn id="7" idx="2"/>
            <a:endCxn id="8" idx="0"/>
          </p:cNvCxnSpPr>
          <p:nvPr/>
        </p:nvCxnSpPr>
        <p:spPr>
          <a:xfrm>
            <a:off x="6639133" y="2882553"/>
            <a:ext cx="8817" cy="1482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 xmlns:a16="http://schemas.microsoft.com/office/drawing/2014/main" id="{973CD31E-F125-433C-8CF6-1E35E7EC3FF3}"/>
              </a:ext>
            </a:extLst>
          </p:cNvPr>
          <p:cNvSpPr txBox="1"/>
          <p:nvPr/>
        </p:nvSpPr>
        <p:spPr>
          <a:xfrm>
            <a:off x="3355917" y="2780928"/>
            <a:ext cx="2583471" cy="400110"/>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 873, 1113</a:t>
            </a:r>
          </a:p>
        </p:txBody>
      </p:sp>
      <p:sp>
        <p:nvSpPr>
          <p:cNvPr id="22" name="Textfeld 21">
            <a:extLst>
              <a:ext uri="{FF2B5EF4-FFF2-40B4-BE49-F238E27FC236}">
                <a16:creationId xmlns="" xmlns:a16="http://schemas.microsoft.com/office/drawing/2014/main" id="{B6F70403-DC14-4365-B0C6-FE22BA275B65}"/>
              </a:ext>
            </a:extLst>
          </p:cNvPr>
          <p:cNvSpPr txBox="1"/>
          <p:nvPr/>
        </p:nvSpPr>
        <p:spPr>
          <a:xfrm>
            <a:off x="3355917" y="2153544"/>
            <a:ext cx="2583471" cy="400110"/>
          </a:xfrm>
          <a:prstGeom prst="rect">
            <a:avLst/>
          </a:prstGeom>
          <a:noFill/>
        </p:spPr>
        <p:txBody>
          <a:bodyPr wrap="square" rtlCol="0">
            <a:spAutoFit/>
          </a:bodyPr>
          <a:lstStyle/>
          <a:p>
            <a:r>
              <a:rPr lang="de-DE" sz="2000" dirty="0">
                <a:solidFill>
                  <a:srgbClr val="FF0000"/>
                </a:solidFill>
                <a:latin typeface="Arial" panose="020B0604020202020204" pitchFamily="34" charset="0"/>
                <a:cs typeface="Arial" panose="020B0604020202020204" pitchFamily="34" charset="0"/>
              </a:rPr>
              <a:t>§ 488</a:t>
            </a:r>
          </a:p>
        </p:txBody>
      </p:sp>
      <p:sp>
        <p:nvSpPr>
          <p:cNvPr id="23" name="Textfeld 22">
            <a:extLst>
              <a:ext uri="{FF2B5EF4-FFF2-40B4-BE49-F238E27FC236}">
                <a16:creationId xmlns="" xmlns:a16="http://schemas.microsoft.com/office/drawing/2014/main" id="{F34FA059-C82F-45A9-98EA-165E146E9706}"/>
              </a:ext>
            </a:extLst>
          </p:cNvPr>
          <p:cNvSpPr txBox="1"/>
          <p:nvPr/>
        </p:nvSpPr>
        <p:spPr>
          <a:xfrm>
            <a:off x="4742467" y="3382106"/>
            <a:ext cx="1622396" cy="707886"/>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 398, 401, 1153 I</a:t>
            </a:r>
          </a:p>
        </p:txBody>
      </p:sp>
      <p:sp>
        <p:nvSpPr>
          <p:cNvPr id="24" name="Textfeld 23">
            <a:extLst>
              <a:ext uri="{FF2B5EF4-FFF2-40B4-BE49-F238E27FC236}">
                <a16:creationId xmlns="" xmlns:a16="http://schemas.microsoft.com/office/drawing/2014/main" id="{49B369EE-133B-401A-A7ED-BC10772FB016}"/>
              </a:ext>
            </a:extLst>
          </p:cNvPr>
          <p:cNvSpPr txBox="1"/>
          <p:nvPr/>
        </p:nvSpPr>
        <p:spPr>
          <a:xfrm>
            <a:off x="6834058" y="3382106"/>
            <a:ext cx="2583471" cy="400110"/>
          </a:xfrm>
          <a:prstGeom prst="rect">
            <a:avLst/>
          </a:prstGeom>
          <a:noFill/>
        </p:spPr>
        <p:txBody>
          <a:bodyPr wrap="square" rtlCol="0">
            <a:spAutoFit/>
          </a:bodyPr>
          <a:lstStyle/>
          <a:p>
            <a:r>
              <a:rPr lang="de-DE" sz="2000" dirty="0">
                <a:solidFill>
                  <a:srgbClr val="FF0000"/>
                </a:solidFill>
                <a:latin typeface="Arial" panose="020B0604020202020204" pitchFamily="34" charset="0"/>
                <a:cs typeface="Arial" panose="020B0604020202020204" pitchFamily="34" charset="0"/>
              </a:rPr>
              <a:t>§§ 433, 453</a:t>
            </a:r>
          </a:p>
        </p:txBody>
      </p:sp>
    </p:spTree>
    <p:extLst>
      <p:ext uri="{BB962C8B-B14F-4D97-AF65-F5344CB8AC3E}">
        <p14:creationId xmlns:p14="http://schemas.microsoft.com/office/powerpoint/2010/main" val="182062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5663089"/>
          </a:xfrm>
        </p:spPr>
        <p:txBody>
          <a:bodyPr/>
          <a:lstStyle/>
          <a:p>
            <a:pPr algn="ctr"/>
            <a:r>
              <a:rPr lang="de-DE" sz="2400" b="1" dirty="0">
                <a:latin typeface="Arial" panose="020B0604020202020204" pitchFamily="34" charset="0"/>
                <a:cs typeface="Arial" panose="020B0604020202020204" pitchFamily="34" charset="0"/>
              </a:rPr>
              <a:t>Gutgläubiger Erwerb der Hypothek (II)</a:t>
            </a:r>
          </a:p>
          <a:p>
            <a:pPr algn="ct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b="1" dirty="0">
                <a:latin typeface="Arial" panose="020B0604020202020204" pitchFamily="34" charset="0"/>
                <a:cs typeface="Arial" panose="020B0604020202020204" pitchFamily="34" charset="0"/>
              </a:rPr>
              <a:t>Gutgläubiger Ersterwerb </a:t>
            </a:r>
            <a:r>
              <a:rPr lang="de-DE" sz="1800" dirty="0">
                <a:latin typeface="Arial" panose="020B0604020202020204" pitchFamily="34" charset="0"/>
                <a:cs typeface="Arial" panose="020B0604020202020204" pitchFamily="34" charset="0"/>
              </a:rPr>
              <a:t>ist unproblematisch, es gilt § 892 (falls keine Berechtigung über Bestellung der Hypothek am Grundstück vorliegt, d.h. i. d. R. ist der Besteller hier nicht der Eigentümer)</a:t>
            </a:r>
          </a:p>
          <a:p>
            <a:pPr marL="285750" indent="-285750" algn="l">
              <a:buFont typeface="Arial" panose="020B0604020202020204" pitchFamily="34" charset="0"/>
              <a:buChar char="•"/>
            </a:pPr>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b="1" dirty="0">
                <a:latin typeface="Arial" panose="020B0604020202020204" pitchFamily="34" charset="0"/>
                <a:cs typeface="Arial" panose="020B0604020202020204" pitchFamily="34" charset="0"/>
              </a:rPr>
              <a:t>Gutgläubiger Zweiterwerb</a:t>
            </a:r>
          </a:p>
          <a:p>
            <a:pPr algn="l"/>
            <a:r>
              <a:rPr lang="de-DE" sz="1800" dirty="0">
                <a:latin typeface="Arial" panose="020B0604020202020204" pitchFamily="34" charset="0"/>
                <a:cs typeface="Arial" panose="020B0604020202020204" pitchFamily="34" charset="0"/>
              </a:rPr>
              <a:t>→ </a:t>
            </a:r>
            <a:r>
              <a:rPr lang="de-DE" sz="1800" b="1" dirty="0">
                <a:latin typeface="Arial" panose="020B0604020202020204" pitchFamily="34" charset="0"/>
                <a:cs typeface="Arial" panose="020B0604020202020204" pitchFamily="34" charset="0"/>
              </a:rPr>
              <a:t>§ 1155</a:t>
            </a:r>
            <a:r>
              <a:rPr lang="de-DE" sz="1800" dirty="0">
                <a:latin typeface="Arial" panose="020B0604020202020204" pitchFamily="34" charset="0"/>
                <a:cs typeface="Arial" panose="020B0604020202020204" pitchFamily="34" charset="0"/>
              </a:rPr>
              <a:t>: Regelt Fall, wenn Hypothek noch nicht im Grundbuch eingetragen ist, aber beglaubigte Abtretungserklärungen vorliegen </a:t>
            </a:r>
          </a:p>
          <a:p>
            <a:pPr algn="l"/>
            <a:r>
              <a:rPr lang="de-DE" sz="1800" dirty="0">
                <a:latin typeface="Arial" panose="020B0604020202020204" pitchFamily="34" charset="0"/>
                <a:cs typeface="Arial" panose="020B0604020202020204" pitchFamily="34" charset="0"/>
              </a:rPr>
              <a:t>→ Dann RF: §§ 891ff. entsprechend anwendbar </a:t>
            </a:r>
          </a:p>
          <a:p>
            <a:pPr algn="l"/>
            <a:endParaRPr lang="de-DE" sz="1800" dirty="0">
              <a:latin typeface="Arial" panose="020B0604020202020204" pitchFamily="34" charset="0"/>
              <a:cs typeface="Arial" panose="020B0604020202020204" pitchFamily="34" charset="0"/>
            </a:endParaRPr>
          </a:p>
          <a:p>
            <a:pPr algn="l"/>
            <a:r>
              <a:rPr lang="de-DE" sz="1800" dirty="0">
                <a:latin typeface="Arial" panose="020B0604020202020204" pitchFamily="34" charset="0"/>
                <a:cs typeface="Arial" panose="020B0604020202020204" pitchFamily="34" charset="0"/>
              </a:rPr>
              <a:t>→ </a:t>
            </a:r>
            <a:r>
              <a:rPr lang="de-DE" sz="1800" b="1" dirty="0">
                <a:latin typeface="Arial" panose="020B0604020202020204" pitchFamily="34" charset="0"/>
                <a:cs typeface="Arial" panose="020B0604020202020204" pitchFamily="34" charset="0"/>
              </a:rPr>
              <a:t>§ 1138</a:t>
            </a:r>
            <a:r>
              <a:rPr lang="de-DE" sz="1800" dirty="0">
                <a:latin typeface="Arial" panose="020B0604020202020204" pitchFamily="34" charset="0"/>
                <a:cs typeface="Arial" panose="020B0604020202020204" pitchFamily="34" charset="0"/>
              </a:rPr>
              <a:t>: Fingiert die Forderung soweit, wie es für den Erwerb der Hypothek nötig ist, d.h. erworben wird nicht die Forderung, sondern weiterhin nur die Hypothek (kein gutgläubiger Forderungserwerb, vgl. § 1153; hier Durchbrechung des Akzessorietätsgrundsatzes) </a:t>
            </a:r>
          </a:p>
          <a:p>
            <a:pPr algn="l"/>
            <a:endParaRPr lang="de-DE" sz="1800" dirty="0">
              <a:latin typeface="Arial" panose="020B0604020202020204" pitchFamily="34" charset="0"/>
              <a:cs typeface="Arial" panose="020B0604020202020204" pitchFamily="34" charset="0"/>
            </a:endParaRPr>
          </a:p>
          <a:p>
            <a:pPr algn="l"/>
            <a:r>
              <a:rPr lang="de-DE" sz="1800" dirty="0">
                <a:latin typeface="Arial" panose="020B0604020202020204" pitchFamily="34" charset="0"/>
                <a:cs typeface="Arial" panose="020B0604020202020204" pitchFamily="34" charset="0"/>
              </a:rPr>
              <a:t>→ </a:t>
            </a:r>
            <a:r>
              <a:rPr lang="de-DE" sz="1800" b="1" dirty="0">
                <a:latin typeface="Arial" panose="020B0604020202020204" pitchFamily="34" charset="0"/>
                <a:cs typeface="Arial" panose="020B0604020202020204" pitchFamily="34" charset="0"/>
              </a:rPr>
              <a:t>Forderung und Hypothek können nur in absoluten Ausnahmefällen auseinanderfallen (Abtretungsketten), wie dies behandelt wird ist strittig (</a:t>
            </a:r>
            <a:r>
              <a:rPr lang="de-DE" sz="1800" dirty="0">
                <a:latin typeface="Arial" panose="020B0604020202020204" pitchFamily="34" charset="0"/>
                <a:cs typeface="Arial" panose="020B0604020202020204" pitchFamily="34" charset="0"/>
              </a:rPr>
              <a:t>vgl. z.B. </a:t>
            </a:r>
            <a:r>
              <a:rPr lang="de-DE" sz="1800" i="1" dirty="0" err="1">
                <a:latin typeface="Arial" panose="020B0604020202020204" pitchFamily="34" charset="0"/>
                <a:cs typeface="Arial" panose="020B0604020202020204" pitchFamily="34" charset="0"/>
              </a:rPr>
              <a:t>Wellenhofer</a:t>
            </a:r>
            <a:r>
              <a:rPr lang="de-DE" sz="1800" i="1" dirty="0">
                <a:latin typeface="Arial" panose="020B0604020202020204" pitchFamily="34" charset="0"/>
                <a:cs typeface="Arial" panose="020B0604020202020204" pitchFamily="34" charset="0"/>
              </a:rPr>
              <a:t>, Sachenrecht, S. 471</a:t>
            </a:r>
            <a:r>
              <a:rPr lang="de-DE" sz="1800" dirty="0">
                <a:latin typeface="Arial" panose="020B0604020202020204" pitchFamily="34" charset="0"/>
                <a:cs typeface="Arial" panose="020B0604020202020204" pitchFamily="34" charset="0"/>
              </a:rPr>
              <a:t>) </a:t>
            </a:r>
            <a:endParaRPr lang="de-DE" sz="1800" i="1" dirty="0">
              <a:latin typeface="Arial" panose="020B0604020202020204" pitchFamily="34" charset="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25</a:t>
            </a:fld>
            <a:endParaRPr lang="de-DE" dirty="0"/>
          </a:p>
        </p:txBody>
      </p:sp>
    </p:spTree>
    <p:extLst>
      <p:ext uri="{BB962C8B-B14F-4D97-AF65-F5344CB8AC3E}">
        <p14:creationId xmlns:p14="http://schemas.microsoft.com/office/powerpoint/2010/main" val="429164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954107"/>
          </a:xfrm>
        </p:spPr>
        <p:txBody>
          <a:bodyPr/>
          <a:lstStyle/>
          <a:p>
            <a:pPr algn="ctr"/>
            <a:r>
              <a:rPr lang="de-DE" sz="2400" b="1" dirty="0">
                <a:latin typeface="Arial" panose="020B0604020202020204" pitchFamily="34" charset="0"/>
                <a:cs typeface="Arial" panose="020B0604020202020204" pitchFamily="34" charset="0"/>
              </a:rPr>
              <a:t>Gutgläubiger Erwerb der Hypothek (III)</a:t>
            </a:r>
            <a:endParaRPr lang="de-DE" sz="1400" dirty="0">
              <a:latin typeface="Arial" panose="020B0604020202020204" pitchFamily="34" charset="0"/>
              <a:cs typeface="Arial" panose="020B0604020202020204" pitchFamily="34" charset="0"/>
            </a:endParaRPr>
          </a:p>
          <a:p>
            <a:pPr algn="ctr"/>
            <a:endParaRPr lang="de-DE" sz="1400" b="1" dirty="0">
              <a:latin typeface="Arial" panose="020B0604020202020204" pitchFamily="34" charset="0"/>
              <a:cs typeface="Arial" panose="020B0604020202020204" pitchFamily="34" charset="0"/>
            </a:endParaRPr>
          </a:p>
          <a:p>
            <a:pPr algn="ctr"/>
            <a:endParaRPr lang="de-DE" sz="2400"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26</a:t>
            </a:fld>
            <a:endParaRPr lang="de-DE" dirty="0"/>
          </a:p>
        </p:txBody>
      </p:sp>
      <p:sp>
        <p:nvSpPr>
          <p:cNvPr id="15" name="Textfeld 14">
            <a:extLst>
              <a:ext uri="{FF2B5EF4-FFF2-40B4-BE49-F238E27FC236}">
                <a16:creationId xmlns="" xmlns:a16="http://schemas.microsoft.com/office/drawing/2014/main" id="{3DBABB8E-336A-4CE1-A719-FDC279C8F3D9}"/>
              </a:ext>
            </a:extLst>
          </p:cNvPr>
          <p:cNvSpPr txBox="1"/>
          <p:nvPr/>
        </p:nvSpPr>
        <p:spPr>
          <a:xfrm>
            <a:off x="107504" y="1844824"/>
            <a:ext cx="2088232" cy="369332"/>
          </a:xfrm>
          <a:prstGeom prst="rect">
            <a:avLst/>
          </a:prstGeom>
          <a:noFill/>
        </p:spPr>
        <p:txBody>
          <a:bodyPr wrap="square" rtlCol="0">
            <a:spAutoFit/>
          </a:bodyPr>
          <a:lstStyle/>
          <a:p>
            <a:r>
              <a:rPr lang="de-DE" sz="1800" b="1" dirty="0">
                <a:latin typeface="Arial" panose="020B0604020202020204" pitchFamily="34" charset="0"/>
                <a:cs typeface="Arial" panose="020B0604020202020204" pitchFamily="34" charset="0"/>
              </a:rPr>
              <a:t>Ford (+), Hyp (+)</a:t>
            </a:r>
          </a:p>
        </p:txBody>
      </p:sp>
      <p:sp>
        <p:nvSpPr>
          <p:cNvPr id="24" name="Textfeld 23">
            <a:extLst>
              <a:ext uri="{FF2B5EF4-FFF2-40B4-BE49-F238E27FC236}">
                <a16:creationId xmlns="" xmlns:a16="http://schemas.microsoft.com/office/drawing/2014/main" id="{8A3BE2ED-1C1C-4E93-B35C-FE2FEA3A75E6}"/>
              </a:ext>
            </a:extLst>
          </p:cNvPr>
          <p:cNvSpPr txBox="1"/>
          <p:nvPr/>
        </p:nvSpPr>
        <p:spPr>
          <a:xfrm>
            <a:off x="2483768" y="1860848"/>
            <a:ext cx="2088232" cy="369332"/>
          </a:xfrm>
          <a:prstGeom prst="rect">
            <a:avLst/>
          </a:prstGeom>
          <a:noFill/>
        </p:spPr>
        <p:txBody>
          <a:bodyPr wrap="square" rtlCol="0">
            <a:spAutoFit/>
          </a:bodyPr>
          <a:lstStyle/>
          <a:p>
            <a:r>
              <a:rPr lang="de-DE" sz="1800" b="1" dirty="0">
                <a:latin typeface="Arial" panose="020B0604020202020204" pitchFamily="34" charset="0"/>
                <a:cs typeface="Arial" panose="020B0604020202020204" pitchFamily="34" charset="0"/>
              </a:rPr>
              <a:t>Ford (+), </a:t>
            </a:r>
            <a:r>
              <a:rPr lang="de-DE" sz="1800" b="1" dirty="0">
                <a:solidFill>
                  <a:srgbClr val="FF0000"/>
                </a:solidFill>
                <a:latin typeface="Arial" panose="020B0604020202020204" pitchFamily="34" charset="0"/>
                <a:cs typeface="Arial" panose="020B0604020202020204" pitchFamily="34" charset="0"/>
              </a:rPr>
              <a:t>Hyp (-)</a:t>
            </a:r>
          </a:p>
        </p:txBody>
      </p:sp>
      <p:sp>
        <p:nvSpPr>
          <p:cNvPr id="25" name="Textfeld 24">
            <a:extLst>
              <a:ext uri="{FF2B5EF4-FFF2-40B4-BE49-F238E27FC236}">
                <a16:creationId xmlns="" xmlns:a16="http://schemas.microsoft.com/office/drawing/2014/main" id="{513F4FCD-9B74-4E39-B663-0B8B3C50F0C4}"/>
              </a:ext>
            </a:extLst>
          </p:cNvPr>
          <p:cNvSpPr txBox="1"/>
          <p:nvPr/>
        </p:nvSpPr>
        <p:spPr>
          <a:xfrm>
            <a:off x="4860032" y="1841798"/>
            <a:ext cx="2088232" cy="369332"/>
          </a:xfrm>
          <a:prstGeom prst="rect">
            <a:avLst/>
          </a:prstGeom>
          <a:noFill/>
        </p:spPr>
        <p:txBody>
          <a:bodyPr wrap="square" rtlCol="0">
            <a:spAutoFit/>
          </a:bodyPr>
          <a:lstStyle/>
          <a:p>
            <a:r>
              <a:rPr lang="de-DE" sz="1800" b="1" dirty="0">
                <a:solidFill>
                  <a:srgbClr val="FF0000"/>
                </a:solidFill>
                <a:latin typeface="Arial" panose="020B0604020202020204" pitchFamily="34" charset="0"/>
                <a:cs typeface="Arial" panose="020B0604020202020204" pitchFamily="34" charset="0"/>
              </a:rPr>
              <a:t>Ford (-), Hyp (+)</a:t>
            </a:r>
          </a:p>
        </p:txBody>
      </p:sp>
      <p:sp>
        <p:nvSpPr>
          <p:cNvPr id="26" name="Textfeld 25">
            <a:extLst>
              <a:ext uri="{FF2B5EF4-FFF2-40B4-BE49-F238E27FC236}">
                <a16:creationId xmlns="" xmlns:a16="http://schemas.microsoft.com/office/drawing/2014/main" id="{7FA601F7-5A4E-4B2E-91F0-2684DF04D6E3}"/>
              </a:ext>
            </a:extLst>
          </p:cNvPr>
          <p:cNvSpPr txBox="1"/>
          <p:nvPr/>
        </p:nvSpPr>
        <p:spPr>
          <a:xfrm>
            <a:off x="7158682" y="1845271"/>
            <a:ext cx="2088232" cy="369332"/>
          </a:xfrm>
          <a:prstGeom prst="rect">
            <a:avLst/>
          </a:prstGeom>
          <a:noFill/>
        </p:spPr>
        <p:txBody>
          <a:bodyPr wrap="square" rtlCol="0">
            <a:spAutoFit/>
          </a:bodyPr>
          <a:lstStyle/>
          <a:p>
            <a:r>
              <a:rPr lang="de-DE" sz="1800" b="1" dirty="0">
                <a:solidFill>
                  <a:srgbClr val="FF0000"/>
                </a:solidFill>
                <a:latin typeface="Arial" panose="020B0604020202020204" pitchFamily="34" charset="0"/>
                <a:cs typeface="Arial" panose="020B0604020202020204" pitchFamily="34" charset="0"/>
              </a:rPr>
              <a:t>Ford (-), Hyp (-)</a:t>
            </a:r>
          </a:p>
        </p:txBody>
      </p:sp>
      <p:sp>
        <p:nvSpPr>
          <p:cNvPr id="27" name="Textfeld 26">
            <a:extLst>
              <a:ext uri="{FF2B5EF4-FFF2-40B4-BE49-F238E27FC236}">
                <a16:creationId xmlns="" xmlns:a16="http://schemas.microsoft.com/office/drawing/2014/main" id="{796E7919-06A4-41BA-9C9B-340C9CED451A}"/>
              </a:ext>
            </a:extLst>
          </p:cNvPr>
          <p:cNvSpPr txBox="1"/>
          <p:nvPr/>
        </p:nvSpPr>
        <p:spPr>
          <a:xfrm>
            <a:off x="107504" y="2348880"/>
            <a:ext cx="2376264" cy="1477328"/>
          </a:xfrm>
          <a:prstGeom prst="rect">
            <a:avLst/>
          </a:prstGeom>
          <a:noFill/>
        </p:spPr>
        <p:txBody>
          <a:bodyPr wrap="square" rtlCol="0">
            <a:spAutoFit/>
          </a:bodyPr>
          <a:lstStyle/>
          <a:p>
            <a:pPr marL="400050" indent="-400050">
              <a:buAutoNum type="romanUcPeriod"/>
            </a:pPr>
            <a:r>
              <a:rPr lang="de-DE" sz="1800" dirty="0">
                <a:latin typeface="Arial" panose="020B0604020202020204" pitchFamily="34" charset="0"/>
                <a:cs typeface="Arial" panose="020B0604020202020204" pitchFamily="34" charset="0"/>
              </a:rPr>
              <a:t>Tatbestand </a:t>
            </a:r>
          </a:p>
          <a:p>
            <a:r>
              <a:rPr lang="de-DE" sz="1800" dirty="0">
                <a:latin typeface="Arial" panose="020B0604020202020204" pitchFamily="34" charset="0"/>
                <a:cs typeface="Arial" panose="020B0604020202020204" pitchFamily="34" charset="0"/>
              </a:rPr>
              <a:t>→ Abtretung Ford (+)</a:t>
            </a:r>
          </a:p>
          <a:p>
            <a:endParaRPr lang="de-DE" sz="1800" dirty="0">
              <a:latin typeface="Arial" panose="020B0604020202020204" pitchFamily="34" charset="0"/>
              <a:cs typeface="Arial" panose="020B0604020202020204" pitchFamily="34" charset="0"/>
            </a:endParaRPr>
          </a:p>
          <a:p>
            <a:pPr marL="400050" indent="-400050">
              <a:buFont typeface="+mj-lt"/>
              <a:buAutoNum type="romanUcPeriod" startAt="2"/>
            </a:pPr>
            <a:r>
              <a:rPr lang="de-DE" sz="1800" dirty="0">
                <a:latin typeface="Arial" panose="020B0604020202020204" pitchFamily="34" charset="0"/>
                <a:cs typeface="Arial" panose="020B0604020202020204" pitchFamily="34" charset="0"/>
              </a:rPr>
              <a:t>Rechtsfolge</a:t>
            </a:r>
          </a:p>
          <a:p>
            <a:r>
              <a:rPr lang="de-DE" sz="1800" dirty="0">
                <a:latin typeface="Arial" panose="020B0604020202020204" pitchFamily="34" charset="0"/>
                <a:cs typeface="Arial" panose="020B0604020202020204" pitchFamily="34" charset="0"/>
              </a:rPr>
              <a:t>→ Übergang Hyp (+) </a:t>
            </a:r>
          </a:p>
        </p:txBody>
      </p:sp>
      <p:sp>
        <p:nvSpPr>
          <p:cNvPr id="28" name="Textfeld 27">
            <a:extLst>
              <a:ext uri="{FF2B5EF4-FFF2-40B4-BE49-F238E27FC236}">
                <a16:creationId xmlns="" xmlns:a16="http://schemas.microsoft.com/office/drawing/2014/main" id="{00E757AC-2B8F-43D2-97FC-117AC9DBD880}"/>
              </a:ext>
            </a:extLst>
          </p:cNvPr>
          <p:cNvSpPr txBox="1"/>
          <p:nvPr/>
        </p:nvSpPr>
        <p:spPr>
          <a:xfrm>
            <a:off x="2406154" y="2348880"/>
            <a:ext cx="2376264" cy="2031325"/>
          </a:xfrm>
          <a:prstGeom prst="rect">
            <a:avLst/>
          </a:prstGeom>
          <a:noFill/>
        </p:spPr>
        <p:txBody>
          <a:bodyPr wrap="square" rtlCol="0">
            <a:spAutoFit/>
          </a:bodyPr>
          <a:lstStyle/>
          <a:p>
            <a:pPr marL="400050" indent="-400050">
              <a:buAutoNum type="romanUcPeriod"/>
            </a:pPr>
            <a:r>
              <a:rPr lang="de-DE" sz="1800" dirty="0">
                <a:latin typeface="Arial" panose="020B0604020202020204" pitchFamily="34" charset="0"/>
                <a:cs typeface="Arial" panose="020B0604020202020204" pitchFamily="34" charset="0"/>
              </a:rPr>
              <a:t>Tatbestand </a:t>
            </a:r>
          </a:p>
          <a:p>
            <a:r>
              <a:rPr lang="de-DE" sz="1800" dirty="0">
                <a:latin typeface="Arial" panose="020B0604020202020204" pitchFamily="34" charset="0"/>
                <a:cs typeface="Arial" panose="020B0604020202020204" pitchFamily="34" charset="0"/>
              </a:rPr>
              <a:t>→ Abtretung Ford (+)</a:t>
            </a:r>
          </a:p>
          <a:p>
            <a:endParaRPr lang="de-DE" sz="1800" dirty="0">
              <a:latin typeface="Arial" panose="020B0604020202020204" pitchFamily="34" charset="0"/>
              <a:cs typeface="Arial" panose="020B0604020202020204" pitchFamily="34" charset="0"/>
            </a:endParaRPr>
          </a:p>
          <a:p>
            <a:pPr marL="400050" indent="-400050">
              <a:buFont typeface="+mj-lt"/>
              <a:buAutoNum type="romanUcPeriod" startAt="2"/>
            </a:pPr>
            <a:r>
              <a:rPr lang="de-DE" sz="1800" dirty="0">
                <a:latin typeface="Arial" panose="020B0604020202020204" pitchFamily="34" charset="0"/>
                <a:cs typeface="Arial" panose="020B0604020202020204" pitchFamily="34" charset="0"/>
              </a:rPr>
              <a:t>Rechtsfolge</a:t>
            </a:r>
          </a:p>
          <a:p>
            <a:r>
              <a:rPr lang="de-DE" sz="1800" dirty="0">
                <a:latin typeface="Arial" panose="020B0604020202020204" pitchFamily="34" charset="0"/>
                <a:cs typeface="Arial" panose="020B0604020202020204" pitchFamily="34" charset="0"/>
              </a:rPr>
              <a:t>→ Übergang Hyp (+), sofern </a:t>
            </a:r>
            <a:r>
              <a:rPr lang="de-DE" sz="1800" dirty="0" err="1">
                <a:latin typeface="Arial" panose="020B0604020202020204" pitchFamily="34" charset="0"/>
                <a:cs typeface="Arial" panose="020B0604020202020204" pitchFamily="34" charset="0"/>
              </a:rPr>
              <a:t>gutgl</a:t>
            </a:r>
            <a:r>
              <a:rPr lang="de-DE" sz="1800" dirty="0">
                <a:latin typeface="Arial" panose="020B0604020202020204" pitchFamily="34" charset="0"/>
                <a:cs typeface="Arial" panose="020B0604020202020204" pitchFamily="34" charset="0"/>
              </a:rPr>
              <a:t>. Erwerb gem. § 892 bzgl. Hyp </a:t>
            </a:r>
          </a:p>
        </p:txBody>
      </p:sp>
      <p:sp>
        <p:nvSpPr>
          <p:cNvPr id="29" name="Textfeld 28">
            <a:extLst>
              <a:ext uri="{FF2B5EF4-FFF2-40B4-BE49-F238E27FC236}">
                <a16:creationId xmlns="" xmlns:a16="http://schemas.microsoft.com/office/drawing/2014/main" id="{BF4A681C-7D03-49F7-A592-8C6DB01BDCE7}"/>
              </a:ext>
            </a:extLst>
          </p:cNvPr>
          <p:cNvSpPr txBox="1"/>
          <p:nvPr/>
        </p:nvSpPr>
        <p:spPr>
          <a:xfrm>
            <a:off x="4782418" y="2355751"/>
            <a:ext cx="2597894" cy="3970318"/>
          </a:xfrm>
          <a:prstGeom prst="rect">
            <a:avLst/>
          </a:prstGeom>
          <a:noFill/>
        </p:spPr>
        <p:txBody>
          <a:bodyPr wrap="square" rtlCol="0">
            <a:spAutoFit/>
          </a:bodyPr>
          <a:lstStyle/>
          <a:p>
            <a:pPr marL="400050" indent="-400050">
              <a:buAutoNum type="romanUcPeriod"/>
            </a:pPr>
            <a:r>
              <a:rPr lang="de-DE" sz="1800" dirty="0">
                <a:latin typeface="Arial" panose="020B0604020202020204" pitchFamily="34" charset="0"/>
                <a:cs typeface="Arial" panose="020B0604020202020204" pitchFamily="34" charset="0"/>
              </a:rPr>
              <a:t>Tatbestand </a:t>
            </a:r>
          </a:p>
          <a:p>
            <a:r>
              <a:rPr lang="de-DE" sz="1800" dirty="0">
                <a:latin typeface="Arial" panose="020B0604020202020204" pitchFamily="34" charset="0"/>
                <a:cs typeface="Arial" panose="020B0604020202020204" pitchFamily="34" charset="0"/>
              </a:rPr>
              <a:t>→ Abtretung Ford nur nach § 1138 fingiert, </a:t>
            </a:r>
            <a:r>
              <a:rPr lang="de-DE" sz="1800" b="1" dirty="0">
                <a:latin typeface="Arial" panose="020B0604020202020204" pitchFamily="34" charset="0"/>
                <a:cs typeface="Arial" panose="020B0604020202020204" pitchFamily="34" charset="0"/>
              </a:rPr>
              <a:t>kein Erwerb Ford!</a:t>
            </a:r>
          </a:p>
          <a:p>
            <a:endParaRPr lang="de-DE" sz="1800" dirty="0">
              <a:latin typeface="Arial" panose="020B0604020202020204" pitchFamily="34" charset="0"/>
              <a:cs typeface="Arial" panose="020B0604020202020204" pitchFamily="34" charset="0"/>
            </a:endParaRPr>
          </a:p>
          <a:p>
            <a:pPr marL="400050" indent="-400050">
              <a:buFont typeface="+mj-lt"/>
              <a:buAutoNum type="romanUcPeriod" startAt="2"/>
            </a:pPr>
            <a:r>
              <a:rPr lang="de-DE" sz="1800" dirty="0">
                <a:latin typeface="Arial" panose="020B0604020202020204" pitchFamily="34" charset="0"/>
                <a:cs typeface="Arial" panose="020B0604020202020204" pitchFamily="34" charset="0"/>
              </a:rPr>
              <a:t>Rechtsfolge</a:t>
            </a:r>
          </a:p>
          <a:p>
            <a:r>
              <a:rPr lang="de-DE" sz="1800" dirty="0">
                <a:latin typeface="Arial" panose="020B0604020202020204" pitchFamily="34" charset="0"/>
                <a:cs typeface="Arial" panose="020B0604020202020204" pitchFamily="34" charset="0"/>
              </a:rPr>
              <a:t>→ Übergang Hyp (+)</a:t>
            </a:r>
          </a:p>
          <a:p>
            <a:endParaRPr lang="de-DE" sz="1800" dirty="0">
              <a:latin typeface="Arial" panose="020B0604020202020204" pitchFamily="34" charset="0"/>
              <a:cs typeface="Arial" panose="020B0604020202020204" pitchFamily="34" charset="0"/>
            </a:endParaRPr>
          </a:p>
          <a:p>
            <a:r>
              <a:rPr lang="de-DE" sz="1800" b="1" dirty="0">
                <a:latin typeface="Arial" panose="020B0604020202020204" pitchFamily="34" charset="0"/>
                <a:cs typeface="Arial" panose="020B0604020202020204" pitchFamily="34" charset="0"/>
              </a:rPr>
              <a:t>→ Forderungs-entkleidete </a:t>
            </a:r>
          </a:p>
          <a:p>
            <a:r>
              <a:rPr lang="de-DE" sz="1800" b="1" dirty="0">
                <a:latin typeface="Arial" panose="020B0604020202020204" pitchFamily="34" charset="0"/>
                <a:cs typeface="Arial" panose="020B0604020202020204" pitchFamily="34" charset="0"/>
              </a:rPr>
              <a:t>Hypothek! </a:t>
            </a:r>
          </a:p>
          <a:p>
            <a:endParaRPr lang="de-DE" sz="1800" b="1" dirty="0">
              <a:latin typeface="Arial" panose="020B0604020202020204" pitchFamily="34" charset="0"/>
              <a:cs typeface="Arial" panose="020B0604020202020204" pitchFamily="34" charset="0"/>
            </a:endParaRPr>
          </a:p>
          <a:p>
            <a:r>
              <a:rPr lang="de-DE" sz="1800" b="1" dirty="0">
                <a:latin typeface="Arial" panose="020B0604020202020204" pitchFamily="34" charset="0"/>
                <a:cs typeface="Arial" panose="020B0604020202020204" pitchFamily="34" charset="0"/>
              </a:rPr>
              <a:t>(Hypothek ohne Forderung)</a:t>
            </a:r>
          </a:p>
        </p:txBody>
      </p:sp>
      <p:sp>
        <p:nvSpPr>
          <p:cNvPr id="30" name="Textfeld 29">
            <a:extLst>
              <a:ext uri="{FF2B5EF4-FFF2-40B4-BE49-F238E27FC236}">
                <a16:creationId xmlns="" xmlns:a16="http://schemas.microsoft.com/office/drawing/2014/main" id="{0D60176B-0EAE-4340-B4D7-2B6C3FBC6A2F}"/>
              </a:ext>
            </a:extLst>
          </p:cNvPr>
          <p:cNvSpPr txBox="1"/>
          <p:nvPr/>
        </p:nvSpPr>
        <p:spPr>
          <a:xfrm>
            <a:off x="7081068" y="2395047"/>
            <a:ext cx="2062932" cy="4524315"/>
          </a:xfrm>
          <a:prstGeom prst="rect">
            <a:avLst/>
          </a:prstGeom>
          <a:noFill/>
        </p:spPr>
        <p:txBody>
          <a:bodyPr wrap="square" rtlCol="0">
            <a:spAutoFit/>
          </a:bodyPr>
          <a:lstStyle/>
          <a:p>
            <a:pPr marL="400050" indent="-400050">
              <a:buAutoNum type="romanUcPeriod"/>
            </a:pPr>
            <a:r>
              <a:rPr lang="de-DE" sz="1800" dirty="0">
                <a:latin typeface="Arial" panose="020B0604020202020204" pitchFamily="34" charset="0"/>
                <a:cs typeface="Arial" panose="020B0604020202020204" pitchFamily="34" charset="0"/>
              </a:rPr>
              <a:t>Tatbestand </a:t>
            </a:r>
          </a:p>
          <a:p>
            <a:r>
              <a:rPr lang="de-DE" sz="1800" dirty="0">
                <a:latin typeface="Arial" panose="020B0604020202020204" pitchFamily="34" charset="0"/>
                <a:cs typeface="Arial" panose="020B0604020202020204" pitchFamily="34" charset="0"/>
              </a:rPr>
              <a:t>→ Abtretung Ford nur nach § 1138 fingiert, </a:t>
            </a:r>
            <a:r>
              <a:rPr lang="de-DE" sz="1800" b="1" dirty="0">
                <a:latin typeface="Arial" panose="020B0604020202020204" pitchFamily="34" charset="0"/>
                <a:cs typeface="Arial" panose="020B0604020202020204" pitchFamily="34" charset="0"/>
              </a:rPr>
              <a:t>kein Erwerb Ford!</a:t>
            </a:r>
          </a:p>
          <a:p>
            <a:endParaRPr lang="de-DE" sz="1800" dirty="0">
              <a:latin typeface="Arial" panose="020B0604020202020204" pitchFamily="34" charset="0"/>
              <a:cs typeface="Arial" panose="020B0604020202020204" pitchFamily="34" charset="0"/>
            </a:endParaRPr>
          </a:p>
          <a:p>
            <a:pPr marL="400050" indent="-400050">
              <a:buFont typeface="+mj-lt"/>
              <a:buAutoNum type="romanUcPeriod" startAt="2"/>
            </a:pPr>
            <a:r>
              <a:rPr lang="de-DE" sz="1800" dirty="0">
                <a:latin typeface="Arial" panose="020B0604020202020204" pitchFamily="34" charset="0"/>
                <a:cs typeface="Arial" panose="020B0604020202020204" pitchFamily="34" charset="0"/>
              </a:rPr>
              <a:t>Rechtsfolge</a:t>
            </a:r>
          </a:p>
          <a:p>
            <a:r>
              <a:rPr lang="de-DE" sz="1800" dirty="0">
                <a:latin typeface="Arial" panose="020B0604020202020204" pitchFamily="34" charset="0"/>
                <a:cs typeface="Arial" panose="020B0604020202020204" pitchFamily="34" charset="0"/>
              </a:rPr>
              <a:t>→ Übergang Hyp (+), sofern </a:t>
            </a:r>
            <a:r>
              <a:rPr lang="de-DE" sz="1800" dirty="0" err="1">
                <a:latin typeface="Arial" panose="020B0604020202020204" pitchFamily="34" charset="0"/>
                <a:cs typeface="Arial" panose="020B0604020202020204" pitchFamily="34" charset="0"/>
              </a:rPr>
              <a:t>gutgl</a:t>
            </a:r>
            <a:r>
              <a:rPr lang="de-DE" sz="1800" dirty="0">
                <a:latin typeface="Arial" panose="020B0604020202020204" pitchFamily="34" charset="0"/>
                <a:cs typeface="Arial" panose="020B0604020202020204" pitchFamily="34" charset="0"/>
              </a:rPr>
              <a:t>. Erwerb gem. § 892 bzgl. Hyp</a:t>
            </a:r>
          </a:p>
          <a:p>
            <a:endParaRPr lang="de-DE" sz="1800" dirty="0">
              <a:latin typeface="Arial" panose="020B0604020202020204" pitchFamily="34" charset="0"/>
              <a:cs typeface="Arial" panose="020B0604020202020204" pitchFamily="34" charset="0"/>
            </a:endParaRPr>
          </a:p>
          <a:p>
            <a:r>
              <a:rPr lang="de-DE" sz="1800" b="1" dirty="0">
                <a:latin typeface="Arial" panose="020B0604020202020204" pitchFamily="34" charset="0"/>
                <a:cs typeface="Arial" panose="020B0604020202020204" pitchFamily="34" charset="0"/>
              </a:rPr>
              <a:t>→ Doppelmangel (sowohl bei Ford, als auch bei Hyp)</a:t>
            </a:r>
          </a:p>
        </p:txBody>
      </p:sp>
    </p:spTree>
    <p:extLst>
      <p:ext uri="{BB962C8B-B14F-4D97-AF65-F5344CB8AC3E}">
        <p14:creationId xmlns:p14="http://schemas.microsoft.com/office/powerpoint/2010/main" val="132697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5386090"/>
          </a:xfrm>
        </p:spPr>
        <p:txBody>
          <a:bodyPr/>
          <a:lstStyle/>
          <a:p>
            <a:pPr algn="ctr"/>
            <a:r>
              <a:rPr lang="de-DE" sz="2400" b="1" dirty="0">
                <a:latin typeface="Arial" panose="020B0604020202020204" pitchFamily="34" charset="0"/>
                <a:cs typeface="Arial" panose="020B0604020202020204" pitchFamily="34" charset="0"/>
              </a:rPr>
              <a:t>Grundschuld (I)</a:t>
            </a:r>
          </a:p>
          <a:p>
            <a:pPr algn="ct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Kein akzessorisches Recht, Sicherungsrecht am Grundstück direkt</a:t>
            </a:r>
          </a:p>
          <a:p>
            <a:pPr algn="l"/>
            <a:r>
              <a:rPr lang="de-DE" sz="1800" i="1" dirty="0">
                <a:latin typeface="Arial" panose="020B0604020202020204" pitchFamily="34" charset="0"/>
                <a:cs typeface="Arial" panose="020B0604020202020204" pitchFamily="34" charset="0"/>
              </a:rPr>
              <a:t>→ </a:t>
            </a:r>
            <a:r>
              <a:rPr lang="de-DE" sz="1800" dirty="0">
                <a:latin typeface="Arial" panose="020B0604020202020204" pitchFamily="34" charset="0"/>
                <a:cs typeface="Arial" panose="020B0604020202020204" pitchFamily="34" charset="0"/>
              </a:rPr>
              <a:t>Grundschuld kann ohne existierende Forderung bestellt/übertragen werden </a:t>
            </a:r>
          </a:p>
          <a:p>
            <a:pPr algn="l"/>
            <a:r>
              <a:rPr lang="de-DE" sz="1800" dirty="0">
                <a:latin typeface="Arial" panose="020B0604020202020204" pitchFamily="34" charset="0"/>
                <a:cs typeface="Arial" panose="020B0604020202020204" pitchFamily="34" charset="0"/>
              </a:rPr>
              <a:t>→ Grundschuld und Forderung können an verschiedene Personen fallen </a:t>
            </a:r>
          </a:p>
          <a:p>
            <a:pPr algn="l"/>
            <a:r>
              <a:rPr lang="de-DE" sz="1800" dirty="0">
                <a:latin typeface="Arial" panose="020B0604020202020204" pitchFamily="34" charset="0"/>
                <a:cs typeface="Arial" panose="020B0604020202020204" pitchFamily="34" charset="0"/>
              </a:rPr>
              <a:t>→ Forderung kann formlos gem. § 398 abgetreten werden </a:t>
            </a:r>
          </a:p>
          <a:p>
            <a:pPr algn="l"/>
            <a:r>
              <a:rPr lang="de-DE" sz="1800" dirty="0">
                <a:latin typeface="Arial" panose="020B0604020202020204" pitchFamily="34" charset="0"/>
                <a:cs typeface="Arial" panose="020B0604020202020204" pitchFamily="34" charset="0"/>
              </a:rPr>
              <a:t>→ Grundschuld kann in vollem Umfang geltend gemacht werden, selbst wenn der Betrag der Forderung niedriger </a:t>
            </a:r>
            <a:r>
              <a:rPr lang="de-DE" sz="1800" dirty="0" smtClean="0">
                <a:latin typeface="Arial" panose="020B0604020202020204" pitchFamily="34" charset="0"/>
                <a:cs typeface="Arial" panose="020B0604020202020204" pitchFamily="34" charset="0"/>
              </a:rPr>
              <a:t>ist</a:t>
            </a:r>
          </a:p>
          <a:p>
            <a:pPr algn="l"/>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smtClean="0">
                <a:latin typeface="Arial" panose="020B0604020202020204" pitchFamily="34" charset="0"/>
                <a:cs typeface="Arial" panose="020B0604020202020204" pitchFamily="34" charset="0"/>
              </a:rPr>
              <a:t>Drei Rechtsgeschäfte: Forderung, Sicherungsabrede und Grundschuld</a:t>
            </a:r>
            <a:endParaRPr lang="de-DE" sz="1800" dirty="0">
              <a:latin typeface="Arial" panose="020B0604020202020204" pitchFamily="34" charset="0"/>
              <a:cs typeface="Arial" panose="020B0604020202020204" pitchFamily="34" charset="0"/>
            </a:endParaRPr>
          </a:p>
          <a:p>
            <a:pPr algn="l"/>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b="1" dirty="0">
                <a:latin typeface="Arial" panose="020B0604020202020204" pitchFamily="34" charset="0"/>
                <a:cs typeface="Arial" panose="020B0604020202020204" pitchFamily="34" charset="0"/>
              </a:rPr>
              <a:t>(P) Doppelte Inanspruchnahme durch Auseinanderfallen von Forderung und Grundschuld? </a:t>
            </a:r>
          </a:p>
          <a:p>
            <a:pPr algn="l"/>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Wenn Forderung bereits beglichen ist, kann </a:t>
            </a:r>
            <a:r>
              <a:rPr lang="de-DE" sz="1800" dirty="0" smtClean="0">
                <a:latin typeface="Arial" panose="020B0604020202020204" pitchFamily="34" charset="0"/>
                <a:cs typeface="Arial" panose="020B0604020202020204" pitchFamily="34" charset="0"/>
              </a:rPr>
              <a:t>der Schuldner der Grund-schuld </a:t>
            </a:r>
            <a:r>
              <a:rPr lang="de-DE" sz="1800" dirty="0" smtClean="0">
                <a:latin typeface="Arial" panose="020B0604020202020204" pitchFamily="34" charset="0"/>
                <a:cs typeface="Arial" panose="020B0604020202020204" pitchFamily="34" charset="0"/>
              </a:rPr>
              <a:t>Einrede der Rückgewähr- </a:t>
            </a:r>
            <a:r>
              <a:rPr lang="de-DE" sz="1800" smtClean="0">
                <a:latin typeface="Arial" panose="020B0604020202020204" pitchFamily="34" charset="0"/>
                <a:cs typeface="Arial" panose="020B0604020202020204" pitchFamily="34" charset="0"/>
              </a:rPr>
              <a:t>bzw</a:t>
            </a:r>
            <a:r>
              <a:rPr lang="de-DE" sz="1800" smtClean="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der Löschungspflicht erheben </a:t>
            </a:r>
          </a:p>
          <a:p>
            <a:pPr algn="l"/>
            <a:r>
              <a:rPr lang="de-DE" sz="1800" dirty="0" smtClean="0">
                <a:latin typeface="Arial" panose="020B0604020202020204" pitchFamily="34" charset="0"/>
                <a:cs typeface="Arial" panose="020B0604020202020204" pitchFamily="34" charset="0"/>
              </a:rPr>
              <a:t>→ Wenn nur die Forderung geltend gemacht wird, besteht gem. §§ 273, 1144 ein </a:t>
            </a:r>
            <a:r>
              <a:rPr lang="de-DE" sz="1800" dirty="0" err="1" smtClean="0">
                <a:latin typeface="Arial" panose="020B0604020202020204" pitchFamily="34" charset="0"/>
                <a:cs typeface="Arial" panose="020B0604020202020204" pitchFamily="34" charset="0"/>
              </a:rPr>
              <a:t>ZbR</a:t>
            </a:r>
            <a:r>
              <a:rPr lang="de-DE" sz="1800" dirty="0" smtClean="0">
                <a:latin typeface="Arial" panose="020B0604020202020204" pitchFamily="34" charset="0"/>
                <a:cs typeface="Arial" panose="020B0604020202020204" pitchFamily="34" charset="0"/>
              </a:rPr>
              <a:t> bis zur Aushändigung der Urkunden</a:t>
            </a:r>
            <a:endParaRPr lang="de-DE" sz="1800" dirty="0">
              <a:latin typeface="Arial" panose="020B0604020202020204" pitchFamily="34" charset="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27</a:t>
            </a:fld>
            <a:endParaRPr lang="de-DE" dirty="0"/>
          </a:p>
        </p:txBody>
      </p:sp>
    </p:spTree>
    <p:extLst>
      <p:ext uri="{BB962C8B-B14F-4D97-AF65-F5344CB8AC3E}">
        <p14:creationId xmlns:p14="http://schemas.microsoft.com/office/powerpoint/2010/main" val="238468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6063198"/>
          </a:xfrm>
        </p:spPr>
        <p:txBody>
          <a:bodyPr/>
          <a:lstStyle/>
          <a:p>
            <a:pPr algn="ctr"/>
            <a:r>
              <a:rPr lang="de-DE" sz="2400" b="1" dirty="0">
                <a:latin typeface="Arial" panose="020B0604020202020204" pitchFamily="34" charset="0"/>
                <a:cs typeface="Arial" panose="020B0604020202020204" pitchFamily="34" charset="0"/>
              </a:rPr>
              <a:t>Grundschuld (</a:t>
            </a:r>
            <a:r>
              <a:rPr lang="de-DE" sz="2400" b="1" dirty="0" smtClean="0">
                <a:latin typeface="Arial" panose="020B0604020202020204" pitchFamily="34" charset="0"/>
                <a:cs typeface="Arial" panose="020B0604020202020204" pitchFamily="34" charset="0"/>
              </a:rPr>
              <a:t>II)</a:t>
            </a:r>
            <a:endParaRPr lang="de-DE" sz="2400" b="1" dirty="0">
              <a:latin typeface="Arial" panose="020B0604020202020204" pitchFamily="34" charset="0"/>
              <a:cs typeface="Arial" panose="020B0604020202020204" pitchFamily="34" charset="0"/>
            </a:endParaRPr>
          </a:p>
          <a:p>
            <a:pPr algn="ctr"/>
            <a:endParaRPr lang="de-DE" sz="14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smtClean="0">
                <a:latin typeface="Arial" panose="020B0604020202020204" pitchFamily="34" charset="0"/>
                <a:cs typeface="Arial" panose="020B0604020202020204" pitchFamily="34" charset="0"/>
              </a:rPr>
              <a:t>Forderungsbezogene Einreden</a:t>
            </a:r>
          </a:p>
          <a:p>
            <a:pPr algn="l"/>
            <a:r>
              <a:rPr lang="de-DE" sz="2400" dirty="0" smtClean="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 da § 1137 wegen § 1192 nicht anwendbar ist </a:t>
            </a:r>
          </a:p>
          <a:p>
            <a:pPr algn="l"/>
            <a:endParaRPr lang="de-DE" sz="1800"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de-DE" sz="1800" dirty="0" smtClean="0">
                <a:latin typeface="Arial" panose="020B0604020202020204" pitchFamily="34" charset="0"/>
                <a:cs typeface="Arial" panose="020B0604020202020204" pitchFamily="34" charset="0"/>
              </a:rPr>
              <a:t>Einreden aus dem Sicherungsvertrag </a:t>
            </a:r>
          </a:p>
          <a:p>
            <a:pPr algn="l"/>
            <a:r>
              <a:rPr lang="de-DE" sz="2400" dirty="0" smtClean="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Falls Grundschuld abgetreten wurde (-), außer es handelt sich um eine Sicherungsgrundschuld, vgl. § 1192 </a:t>
            </a:r>
            <a:r>
              <a:rPr lang="de-DE" sz="1800" dirty="0" err="1" smtClean="0">
                <a:latin typeface="Arial" panose="020B0604020202020204" pitchFamily="34" charset="0"/>
                <a:cs typeface="Arial" panose="020B0604020202020204" pitchFamily="34" charset="0"/>
              </a:rPr>
              <a:t>Ia</a:t>
            </a:r>
            <a:r>
              <a:rPr lang="de-DE" sz="1800" dirty="0" smtClean="0">
                <a:latin typeface="Arial" panose="020B0604020202020204" pitchFamily="34" charset="0"/>
                <a:cs typeface="Arial" panose="020B0604020202020204" pitchFamily="34" charset="0"/>
              </a:rPr>
              <a:t> (Durchbrechung der relativen Natur der Sicherungsabrede)</a:t>
            </a:r>
          </a:p>
          <a:p>
            <a:pPr algn="l"/>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smtClean="0">
                <a:latin typeface="Arial" panose="020B0604020202020204" pitchFamily="34" charset="0"/>
                <a:cs typeface="Arial" panose="020B0604020202020204" pitchFamily="34" charset="0"/>
              </a:rPr>
              <a:t>Grundschuldbezogene Einreden, §§ 1192, 1157 </a:t>
            </a:r>
          </a:p>
          <a:p>
            <a:pPr algn="l"/>
            <a:r>
              <a:rPr lang="de-DE" sz="1800" dirty="0" smtClean="0">
                <a:latin typeface="Arial" panose="020B0604020202020204" pitchFamily="34" charset="0"/>
                <a:cs typeface="Arial" panose="020B0604020202020204" pitchFamily="34" charset="0"/>
              </a:rPr>
              <a:t>→ Können dem Inhaber immer entgegengehalten werden </a:t>
            </a:r>
          </a:p>
          <a:p>
            <a:pPr algn="l"/>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smtClean="0">
                <a:latin typeface="Arial" panose="020B0604020202020204" pitchFamily="34" charset="0"/>
                <a:cs typeface="Arial" panose="020B0604020202020204" pitchFamily="34" charset="0"/>
              </a:rPr>
              <a:t>Sicherungsgrundschuld, § 1192 </a:t>
            </a:r>
            <a:r>
              <a:rPr lang="de-DE" sz="1800" dirty="0" err="1" smtClean="0">
                <a:latin typeface="Arial" panose="020B0604020202020204" pitchFamily="34" charset="0"/>
                <a:cs typeface="Arial" panose="020B0604020202020204" pitchFamily="34" charset="0"/>
              </a:rPr>
              <a:t>Ia</a:t>
            </a:r>
            <a:endParaRPr lang="de-DE" sz="1800" dirty="0" smtClean="0">
              <a:latin typeface="Arial" panose="020B0604020202020204" pitchFamily="34" charset="0"/>
              <a:cs typeface="Arial" panose="020B0604020202020204" pitchFamily="34" charset="0"/>
            </a:endParaRPr>
          </a:p>
          <a:p>
            <a:pPr algn="l"/>
            <a:r>
              <a:rPr lang="de-DE" sz="1800" dirty="0" smtClean="0">
                <a:latin typeface="Arial" panose="020B0604020202020204" pitchFamily="34" charset="0"/>
                <a:cs typeface="Arial" panose="020B0604020202020204" pitchFamily="34" charset="0"/>
              </a:rPr>
              <a:t>→ Sichert einen Anspruch, (+) bei Bank als Gläubiger oder wenn Sicherungscharakter aus Bestellurkunde hervorgeht </a:t>
            </a:r>
          </a:p>
          <a:p>
            <a:pPr algn="l"/>
            <a:r>
              <a:rPr lang="de-DE" sz="1800" dirty="0" smtClean="0">
                <a:latin typeface="Arial" panose="020B0604020202020204" pitchFamily="34" charset="0"/>
                <a:cs typeface="Arial" panose="020B0604020202020204" pitchFamily="34" charset="0"/>
              </a:rPr>
              <a:t>→ Sicherungsvertrag regelt Fälligkeit, Sicherungszweck, Sicherungsfall, etc. → </a:t>
            </a:r>
            <a:r>
              <a:rPr lang="de-DE" sz="1800" dirty="0" err="1" smtClean="0">
                <a:latin typeface="Arial" panose="020B0604020202020204" pitchFamily="34" charset="0"/>
                <a:cs typeface="Arial" panose="020B0604020202020204" pitchFamily="34" charset="0"/>
              </a:rPr>
              <a:t>DauerSV</a:t>
            </a:r>
            <a:r>
              <a:rPr lang="de-DE" sz="1800" dirty="0" smtClean="0">
                <a:latin typeface="Arial" panose="020B0604020202020204" pitchFamily="34" charset="0"/>
                <a:cs typeface="Arial" panose="020B0604020202020204" pitchFamily="34" charset="0"/>
              </a:rPr>
              <a:t>; </a:t>
            </a:r>
            <a:r>
              <a:rPr lang="de-DE" sz="1800" b="1" dirty="0" err="1" smtClean="0">
                <a:latin typeface="Arial" panose="020B0604020202020204" pitchFamily="34" charset="0"/>
                <a:cs typeface="Arial" panose="020B0604020202020204" pitchFamily="34" charset="0"/>
              </a:rPr>
              <a:t>Schuldrechtl</a:t>
            </a:r>
            <a:r>
              <a:rPr lang="de-DE" sz="1800" b="1" dirty="0" smtClean="0">
                <a:latin typeface="Arial" panose="020B0604020202020204" pitchFamily="34" charset="0"/>
                <a:cs typeface="Arial" panose="020B0604020202020204" pitchFamily="34" charset="0"/>
              </a:rPr>
              <a:t>. Verpflichtung zur gemeinsamen Abtretung von Forderung + Sicherungsgrundschuld </a:t>
            </a:r>
            <a:endParaRPr lang="de-DE" sz="1800" dirty="0" smtClean="0">
              <a:latin typeface="Arial" panose="020B0604020202020204" pitchFamily="34" charset="0"/>
              <a:cs typeface="Arial" panose="020B0604020202020204" pitchFamily="34" charset="0"/>
            </a:endParaRPr>
          </a:p>
          <a:p>
            <a:pPr algn="l"/>
            <a:endParaRPr lang="de-DE" sz="18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de-DE"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28</a:t>
            </a:fld>
            <a:endParaRPr lang="de-DE" dirty="0"/>
          </a:p>
        </p:txBody>
      </p:sp>
    </p:spTree>
    <p:extLst>
      <p:ext uri="{BB962C8B-B14F-4D97-AF65-F5344CB8AC3E}">
        <p14:creationId xmlns:p14="http://schemas.microsoft.com/office/powerpoint/2010/main" val="285988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Fußzeilenplatzhalter 116"/>
          <p:cNvSpPr>
            <a:spLocks noGrp="1"/>
          </p:cNvSpPr>
          <p:nvPr>
            <p:ph type="ftr" sz="quarter" idx="10"/>
          </p:nvPr>
        </p:nvSpPr>
        <p:spPr/>
        <p:txBody>
          <a:bodyPr/>
          <a:lstStyle/>
          <a:p>
            <a:r>
              <a:rPr lang="de-DE"/>
              <a:t>Georg-August-Universität Göttingen</a:t>
            </a:r>
            <a:endParaRPr lang="de-DE" dirty="0"/>
          </a:p>
        </p:txBody>
      </p:sp>
      <p:sp>
        <p:nvSpPr>
          <p:cNvPr id="115" name="Datumsplatzhalter 114"/>
          <p:cNvSpPr>
            <a:spLocks noGrp="1"/>
          </p:cNvSpPr>
          <p:nvPr>
            <p:ph type="dt" sz="half" idx="11"/>
          </p:nvPr>
        </p:nvSpPr>
        <p:spPr/>
        <p:txBody>
          <a:bodyPr/>
          <a:lstStyle/>
          <a:p>
            <a:r>
              <a:rPr lang="de-DE" dirty="0"/>
              <a:t>18.07.2023</a:t>
            </a:r>
            <a:endParaRPr lang="en-US" dirty="0"/>
          </a:p>
        </p:txBody>
      </p:sp>
      <p:sp>
        <p:nvSpPr>
          <p:cNvPr id="116" name="Foliennummernplatzhalter 115"/>
          <p:cNvSpPr>
            <a:spLocks noGrp="1"/>
          </p:cNvSpPr>
          <p:nvPr>
            <p:ph type="sldNum" sz="quarter" idx="4"/>
          </p:nvPr>
        </p:nvSpPr>
        <p:spPr/>
        <p:txBody>
          <a:bodyPr/>
          <a:lstStyle/>
          <a:p>
            <a:fld id="{B6F15528-21DE-4FAA-801E-634DDDAF4B2B}" type="slidenum">
              <a:rPr lang="de-DE" smtClean="0"/>
              <a:pPr/>
              <a:t>29</a:t>
            </a:fld>
            <a:endParaRPr lang="de-DE"/>
          </a:p>
        </p:txBody>
      </p:sp>
      <p:sp>
        <p:nvSpPr>
          <p:cNvPr id="10" name="Titel 9"/>
          <p:cNvSpPr>
            <a:spLocks noGrp="1"/>
          </p:cNvSpPr>
          <p:nvPr>
            <p:ph type="title"/>
          </p:nvPr>
        </p:nvSpPr>
        <p:spPr>
          <a:xfrm>
            <a:off x="3660649" y="3696891"/>
            <a:ext cx="4662477" cy="1177245"/>
          </a:xfrm>
        </p:spPr>
        <p:txBody>
          <a:bodyPr/>
          <a:lstStyle/>
          <a:p>
            <a:r>
              <a:rPr lang="de-DE" sz="5400" smtClean="0"/>
              <a:t>Fragen?</a:t>
            </a:r>
            <a:r>
              <a:rPr lang="de-DE" dirty="0"/>
              <a:t/>
            </a:r>
            <a:br>
              <a:rPr lang="de-DE" dirty="0"/>
            </a:br>
            <a:endParaRPr lang="de-DE"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Übereignung und Belastung von Grundstücken (I)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3</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200329"/>
          </a:xfrm>
          <a:prstGeom prst="rect">
            <a:avLst/>
          </a:prstGeom>
          <a:noFill/>
        </p:spPr>
        <p:txBody>
          <a:bodyPr wrap="square" rtlCol="0">
            <a:spAutoFit/>
          </a:bodyPr>
          <a:lstStyle/>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Einigung (Auflassung) </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 ins Grundbuch </a:t>
            </a:r>
          </a:p>
          <a:p>
            <a:pPr marL="342900" indent="-342900">
              <a:buFont typeface="+mj-lt"/>
              <a:buAutoNum type="arabicPeriod"/>
            </a:pPr>
            <a:r>
              <a:rPr lang="de-DE" sz="1800" dirty="0">
                <a:latin typeface="Arial" panose="020B0604020202020204" pitchFamily="34" charset="0"/>
                <a:cs typeface="Arial" panose="020B0604020202020204" pitchFamily="34" charset="0"/>
              </a:rPr>
              <a:t>Einigsein, § 873 II </a:t>
            </a:r>
          </a:p>
          <a:p>
            <a:pPr marL="342900" indent="-342900">
              <a:buFont typeface="+mj-lt"/>
              <a:buAutoNum type="arabicPeriod"/>
            </a:pPr>
            <a:r>
              <a:rPr lang="de-DE" sz="1800" dirty="0">
                <a:latin typeface="Arial" panose="020B0604020202020204" pitchFamily="34" charset="0"/>
                <a:cs typeface="Arial" panose="020B0604020202020204" pitchFamily="34" charset="0"/>
              </a:rPr>
              <a:t>Verfügungsberechtigung </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067943" y="1526977"/>
            <a:ext cx="4857459" cy="4524315"/>
          </a:xfrm>
          <a:prstGeom prst="rect">
            <a:avLst/>
          </a:prstGeom>
          <a:noFill/>
        </p:spPr>
        <p:txBody>
          <a:bodyPr wrap="square" rtlCol="0">
            <a:spAutoFit/>
          </a:bodyPr>
          <a:lstStyle/>
          <a:p>
            <a:pPr marL="285750" indent="-285750">
              <a:buFont typeface="Wingdings" panose="05000000000000000000" pitchFamily="2" charset="2"/>
              <a:buChar char="v"/>
            </a:pPr>
            <a:r>
              <a:rPr lang="de-DE" sz="1800" dirty="0" err="1">
                <a:latin typeface="Arial" panose="020B0604020202020204" pitchFamily="34" charset="0"/>
                <a:cs typeface="Arial" panose="020B0604020202020204" pitchFamily="34" charset="0"/>
              </a:rPr>
              <a:t>Grds</a:t>
            </a:r>
            <a:r>
              <a:rPr lang="de-DE" sz="1800" dirty="0">
                <a:latin typeface="Arial" panose="020B0604020202020204" pitchFamily="34" charset="0"/>
                <a:cs typeface="Arial" panose="020B0604020202020204" pitchFamily="34" charset="0"/>
              </a:rPr>
              <a:t>. nicht formbedürftig, außer es handelt sich um Eigentumserwerb (dann § 925, Auflassung)</a:t>
            </a:r>
          </a:p>
          <a:p>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Form des zugrundeliegenden Kaufvertrages gem. § 311b I </a:t>
            </a:r>
          </a:p>
          <a:p>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Bedingungsfeindlich</a:t>
            </a:r>
          </a:p>
          <a:p>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b="1" dirty="0">
                <a:latin typeface="Arial" panose="020B0604020202020204" pitchFamily="34" charset="0"/>
                <a:cs typeface="Arial" panose="020B0604020202020204" pitchFamily="34" charset="0"/>
              </a:rPr>
              <a:t>(P) Minderjährigkeit </a:t>
            </a:r>
          </a:p>
          <a:p>
            <a:r>
              <a:rPr lang="de-DE" sz="1800" dirty="0">
                <a:latin typeface="Arial" panose="020B0604020202020204" pitchFamily="34" charset="0"/>
                <a:cs typeface="Arial" panose="020B0604020202020204" pitchFamily="34" charset="0"/>
              </a:rPr>
              <a:t>→ Lediglich rechtlicher Vorteil gem. § 107?</a:t>
            </a:r>
          </a:p>
          <a:p>
            <a:r>
              <a:rPr lang="de-DE" sz="1800" dirty="0">
                <a:latin typeface="Arial" panose="020B0604020202020204" pitchFamily="34" charset="0"/>
                <a:cs typeface="Arial" panose="020B0604020202020204" pitchFamily="34" charset="0"/>
              </a:rPr>
              <a:t>→ Falls vermietet/verpachtet (-), §§ 566, 581</a:t>
            </a:r>
          </a:p>
          <a:p>
            <a:r>
              <a:rPr lang="de-DE" sz="1800" dirty="0">
                <a:latin typeface="Arial" panose="020B0604020202020204" pitchFamily="34" charset="0"/>
                <a:cs typeface="Arial" panose="020B0604020202020204" pitchFamily="34" charset="0"/>
              </a:rPr>
              <a:t>→ Eigentumswohnung (-), Pflichten WEG </a:t>
            </a:r>
          </a:p>
          <a:p>
            <a:r>
              <a:rPr lang="de-DE" sz="1800" dirty="0">
                <a:latin typeface="Arial" panose="020B0604020202020204" pitchFamily="34" charset="0"/>
                <a:cs typeface="Arial" panose="020B0604020202020204" pitchFamily="34" charset="0"/>
              </a:rPr>
              <a:t>→ Sonst (+), Lasten betreffen nur Grundstück selbst, auch Steuern, etc. können aus Grundstückserträgen beglichen werden </a:t>
            </a:r>
          </a:p>
        </p:txBody>
      </p:sp>
    </p:spTree>
    <p:extLst>
      <p:ext uri="{BB962C8B-B14F-4D97-AF65-F5344CB8AC3E}">
        <p14:creationId xmlns:p14="http://schemas.microsoft.com/office/powerpoint/2010/main" val="407986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Fußzeilenplatzhalter 116"/>
          <p:cNvSpPr>
            <a:spLocks noGrp="1"/>
          </p:cNvSpPr>
          <p:nvPr>
            <p:ph type="ftr" sz="quarter" idx="10"/>
          </p:nvPr>
        </p:nvSpPr>
        <p:spPr/>
        <p:txBody>
          <a:bodyPr/>
          <a:lstStyle/>
          <a:p>
            <a:r>
              <a:rPr lang="de-DE"/>
              <a:t>Georg-August-Universität Göttingen</a:t>
            </a:r>
            <a:endParaRPr lang="de-DE" dirty="0"/>
          </a:p>
        </p:txBody>
      </p:sp>
      <p:sp>
        <p:nvSpPr>
          <p:cNvPr id="115" name="Datumsplatzhalter 114"/>
          <p:cNvSpPr>
            <a:spLocks noGrp="1"/>
          </p:cNvSpPr>
          <p:nvPr>
            <p:ph type="dt" sz="half" idx="11"/>
          </p:nvPr>
        </p:nvSpPr>
        <p:spPr/>
        <p:txBody>
          <a:bodyPr/>
          <a:lstStyle/>
          <a:p>
            <a:r>
              <a:rPr lang="de-DE" dirty="0"/>
              <a:t>18.07.2023</a:t>
            </a:r>
            <a:endParaRPr lang="en-US" dirty="0"/>
          </a:p>
        </p:txBody>
      </p:sp>
      <p:sp>
        <p:nvSpPr>
          <p:cNvPr id="116" name="Foliennummernplatzhalter 115"/>
          <p:cNvSpPr>
            <a:spLocks noGrp="1"/>
          </p:cNvSpPr>
          <p:nvPr>
            <p:ph type="sldNum" sz="quarter" idx="4"/>
          </p:nvPr>
        </p:nvSpPr>
        <p:spPr/>
        <p:txBody>
          <a:bodyPr/>
          <a:lstStyle/>
          <a:p>
            <a:fld id="{B6F15528-21DE-4FAA-801E-634DDDAF4B2B}" type="slidenum">
              <a:rPr lang="de-DE" smtClean="0"/>
              <a:pPr/>
              <a:t>30</a:t>
            </a:fld>
            <a:endParaRPr lang="de-DE"/>
          </a:p>
        </p:txBody>
      </p:sp>
      <p:sp>
        <p:nvSpPr>
          <p:cNvPr id="10" name="Titel 9"/>
          <p:cNvSpPr>
            <a:spLocks noGrp="1"/>
          </p:cNvSpPr>
          <p:nvPr>
            <p:ph type="title"/>
          </p:nvPr>
        </p:nvSpPr>
        <p:spPr>
          <a:xfrm>
            <a:off x="3660649" y="3696891"/>
            <a:ext cx="4662477" cy="2008242"/>
          </a:xfrm>
        </p:spPr>
        <p:txBody>
          <a:bodyPr/>
          <a:lstStyle/>
          <a:p>
            <a:r>
              <a:rPr lang="de-DE" sz="5400" dirty="0"/>
              <a:t>Viel Erfolg bei der </a:t>
            </a:r>
            <a:r>
              <a:rPr lang="de-DE" sz="5400" dirty="0" err="1"/>
              <a:t>klausur</a:t>
            </a:r>
            <a:r>
              <a:rPr lang="de-DE" sz="5400" dirty="0"/>
              <a:t>!</a:t>
            </a:r>
            <a:r>
              <a:rPr lang="de-DE" dirty="0"/>
              <a:t/>
            </a:r>
            <a:br>
              <a:rPr lang="de-DE" dirty="0"/>
            </a:br>
            <a:endParaRPr lang="de-DE" dirty="0"/>
          </a:p>
        </p:txBody>
      </p:sp>
    </p:spTree>
    <p:extLst>
      <p:ext uri="{BB962C8B-B14F-4D97-AF65-F5344CB8AC3E}">
        <p14:creationId xmlns:p14="http://schemas.microsoft.com/office/powerpoint/2010/main" val="23585828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Übereignung und Belastung von Grundstücken (II)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4</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200329"/>
          </a:xfrm>
          <a:prstGeom prst="rect">
            <a:avLst/>
          </a:prstGeom>
          <a:noFill/>
        </p:spPr>
        <p:txBody>
          <a:bodyPr wrap="square" rtlCol="0">
            <a:spAutoFit/>
          </a:bodyPr>
          <a:lstStyle/>
          <a:p>
            <a:pPr marL="342900" indent="-342900">
              <a:buFont typeface="+mj-lt"/>
              <a:buAutoNum type="arabicPeriod"/>
            </a:pPr>
            <a:r>
              <a:rPr lang="de-DE" sz="1800" dirty="0">
                <a:latin typeface="Arial" panose="020B0604020202020204" pitchFamily="34" charset="0"/>
                <a:cs typeface="Arial" panose="020B0604020202020204" pitchFamily="34" charset="0"/>
              </a:rPr>
              <a:t>Einigung (Auflassung) </a:t>
            </a:r>
          </a:p>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Eintragung ins Grundbuch </a:t>
            </a:r>
          </a:p>
          <a:p>
            <a:pPr marL="342900" indent="-342900">
              <a:buFont typeface="+mj-lt"/>
              <a:buAutoNum type="arabicPeriod"/>
            </a:pPr>
            <a:r>
              <a:rPr lang="de-DE" sz="1800" dirty="0">
                <a:latin typeface="Arial" panose="020B0604020202020204" pitchFamily="34" charset="0"/>
                <a:cs typeface="Arial" panose="020B0604020202020204" pitchFamily="34" charset="0"/>
              </a:rPr>
              <a:t>Einigsein, § 873 II </a:t>
            </a:r>
          </a:p>
          <a:p>
            <a:pPr marL="342900" indent="-342900">
              <a:buFont typeface="+mj-lt"/>
              <a:buAutoNum type="arabicPeriod"/>
            </a:pPr>
            <a:r>
              <a:rPr lang="de-DE" sz="1800" dirty="0">
                <a:latin typeface="Arial" panose="020B0604020202020204" pitchFamily="34" charset="0"/>
                <a:cs typeface="Arial" panose="020B0604020202020204" pitchFamily="34" charset="0"/>
              </a:rPr>
              <a:t>Verfügungsberechtigung </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067943" y="1526977"/>
            <a:ext cx="4857459" cy="4524315"/>
          </a:xfrm>
          <a:prstGeom prst="rect">
            <a:avLst/>
          </a:prstGeom>
          <a:noFill/>
        </p:spPr>
        <p:txBody>
          <a:bodyPr wrap="square" rtlCol="0">
            <a:spAutoFit/>
          </a:bodyPr>
          <a:lstStyle/>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Publizitätsträger, da Übergabe wie im Mobiliarsachenrecht nicht möglich</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Prioritätsprinzip als zentrales Prinzip des Grundbuchs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Bewilligung der Eintragung muss </a:t>
            </a:r>
            <a:r>
              <a:rPr lang="de-DE" sz="1800" dirty="0" err="1">
                <a:latin typeface="Arial" panose="020B0604020202020204" pitchFamily="34" charset="0"/>
                <a:cs typeface="Arial" panose="020B0604020202020204" pitchFamily="34" charset="0"/>
              </a:rPr>
              <a:t>grds</a:t>
            </a:r>
            <a:r>
              <a:rPr lang="de-DE" sz="1800" dirty="0">
                <a:latin typeface="Arial" panose="020B0604020202020204" pitchFamily="34" charset="0"/>
                <a:cs typeface="Arial" panose="020B0604020202020204" pitchFamily="34" charset="0"/>
              </a:rPr>
              <a:t>. nur einseitig erfolgen; sie ist bindend und unwiderruflich</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Grundbuchamt prüft nur die Voraussetzungen der §§ 19, 20, 29 GBO, nicht aber, ob materiell-rechtliche Mängel vorliegen (</a:t>
            </a:r>
            <a:r>
              <a:rPr lang="de-DE" sz="1800" b="1" dirty="0">
                <a:latin typeface="Arial" panose="020B0604020202020204" pitchFamily="34" charset="0"/>
                <a:cs typeface="Arial" panose="020B0604020202020204" pitchFamily="34" charset="0"/>
              </a:rPr>
              <a:t>Ausnahme: </a:t>
            </a:r>
            <a:r>
              <a:rPr lang="de-DE" sz="1800" dirty="0">
                <a:latin typeface="Arial" panose="020B0604020202020204" pitchFamily="34" charset="0"/>
                <a:cs typeface="Arial" panose="020B0604020202020204" pitchFamily="34" charset="0"/>
              </a:rPr>
              <a:t>Mangel ist eindeutig und offenkundig; Legalitätsprinzip)</a:t>
            </a:r>
            <a:endParaRPr lang="de-DE"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355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Übereignung und Belastung von Grundstücken (III)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5</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200329"/>
          </a:xfrm>
          <a:prstGeom prst="rect">
            <a:avLst/>
          </a:prstGeom>
          <a:noFill/>
        </p:spPr>
        <p:txBody>
          <a:bodyPr wrap="square" rtlCol="0">
            <a:spAutoFit/>
          </a:bodyPr>
          <a:lstStyle/>
          <a:p>
            <a:pPr marL="342900" indent="-342900">
              <a:buFont typeface="+mj-lt"/>
              <a:buAutoNum type="arabicPeriod"/>
            </a:pPr>
            <a:r>
              <a:rPr lang="de-DE" sz="1800" dirty="0">
                <a:latin typeface="Arial" panose="020B0604020202020204" pitchFamily="34" charset="0"/>
                <a:cs typeface="Arial" panose="020B0604020202020204" pitchFamily="34" charset="0"/>
              </a:rPr>
              <a:t>Einigung (Auflassung) </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 ins Grundbuch </a:t>
            </a:r>
          </a:p>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Einigsein, § 873 II </a:t>
            </a:r>
          </a:p>
          <a:p>
            <a:pPr marL="342900" indent="-342900">
              <a:buFont typeface="+mj-lt"/>
              <a:buAutoNum type="arabicPeriod"/>
            </a:pPr>
            <a:r>
              <a:rPr lang="de-DE" sz="1800" dirty="0">
                <a:latin typeface="Arial" panose="020B0604020202020204" pitchFamily="34" charset="0"/>
                <a:cs typeface="Arial" panose="020B0604020202020204" pitchFamily="34" charset="0"/>
              </a:rPr>
              <a:t>Verfügungsberechtigung </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067943" y="1526977"/>
            <a:ext cx="4857459" cy="5078313"/>
          </a:xfrm>
          <a:prstGeom prst="rect">
            <a:avLst/>
          </a:prstGeom>
          <a:noFill/>
        </p:spPr>
        <p:txBody>
          <a:bodyPr wrap="square" rtlCol="0">
            <a:spAutoFit/>
          </a:bodyPr>
          <a:lstStyle/>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Bindung an die Einigung nur wenn § 873 II erfüllt ist (bei Auflassung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RF: Umfangreiche Absicherung des Erwerbers bereits vor der Eintragung, sofern Antrag beim GBA gestellt wurde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 878: Absicherung gegen Verfügungs-beschränkungen</a:t>
            </a:r>
          </a:p>
          <a:p>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RF: Aufgrund der umfangreichen Absicherung bei Bindung an die Einigung und gestelltem Eintragungsantrag entsteht ein </a:t>
            </a:r>
            <a:r>
              <a:rPr lang="de-DE" sz="1800" b="1" dirty="0">
                <a:latin typeface="Arial" panose="020B0604020202020204" pitchFamily="34" charset="0"/>
                <a:cs typeface="Arial" panose="020B0604020202020204" pitchFamily="34" charset="0"/>
              </a:rPr>
              <a:t>Anwartschaftsrecht</a:t>
            </a:r>
          </a:p>
          <a:p>
            <a:r>
              <a:rPr lang="de-DE" sz="1800" dirty="0">
                <a:latin typeface="Arial" panose="020B0604020202020204" pitchFamily="34" charset="0"/>
                <a:cs typeface="Arial" panose="020B0604020202020204" pitchFamily="34" charset="0"/>
              </a:rPr>
              <a:t>→ Übertragung nach den Vorschriften (auch Form!) des Vollrechts möglich </a:t>
            </a:r>
          </a:p>
          <a:p>
            <a:r>
              <a:rPr lang="de-DE" sz="1800" dirty="0">
                <a:latin typeface="Arial" panose="020B0604020202020204" pitchFamily="34" charset="0"/>
                <a:cs typeface="Arial" panose="020B0604020202020204" pitchFamily="34" charset="0"/>
              </a:rPr>
              <a:t>→ Schutz über §§ 985 analog, 1004, 823 I</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243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Übereignung und Belastung von Grundstücken (IV)</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6</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200329"/>
          </a:xfrm>
          <a:prstGeom prst="rect">
            <a:avLst/>
          </a:prstGeom>
          <a:noFill/>
        </p:spPr>
        <p:txBody>
          <a:bodyPr wrap="square" rtlCol="0">
            <a:spAutoFit/>
          </a:bodyPr>
          <a:lstStyle/>
          <a:p>
            <a:pPr marL="342900" indent="-342900">
              <a:buFont typeface="+mj-lt"/>
              <a:buAutoNum type="arabicPeriod"/>
            </a:pPr>
            <a:r>
              <a:rPr lang="de-DE" sz="1800" dirty="0">
                <a:latin typeface="Arial" panose="020B0604020202020204" pitchFamily="34" charset="0"/>
                <a:cs typeface="Arial" panose="020B0604020202020204" pitchFamily="34" charset="0"/>
              </a:rPr>
              <a:t>Einigung (Auflassung) </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 ins Grundbuch </a:t>
            </a:r>
          </a:p>
          <a:p>
            <a:pPr marL="342900" indent="-342900">
              <a:buFont typeface="+mj-lt"/>
              <a:buAutoNum type="arabicPeriod"/>
            </a:pPr>
            <a:r>
              <a:rPr lang="de-DE" sz="1800" dirty="0">
                <a:latin typeface="Arial" panose="020B0604020202020204" pitchFamily="34" charset="0"/>
                <a:cs typeface="Arial" panose="020B0604020202020204" pitchFamily="34" charset="0"/>
              </a:rPr>
              <a:t>Einigsein, § 873 II </a:t>
            </a:r>
          </a:p>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Verfügungsberechtigung </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067944" y="1526977"/>
            <a:ext cx="4857459" cy="4524315"/>
          </a:xfrm>
          <a:prstGeom prst="rect">
            <a:avLst/>
          </a:prstGeom>
          <a:noFill/>
        </p:spPr>
        <p:txBody>
          <a:bodyPr wrap="square" rtlCol="0">
            <a:spAutoFit/>
          </a:bodyPr>
          <a:lstStyle/>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Auch Ermächtigung gem. § 185 möglich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Falls (-), §§ 892, 893 </a:t>
            </a:r>
          </a:p>
          <a:p>
            <a:endParaRPr lang="de-DE" sz="1800" dirty="0">
              <a:latin typeface="Arial" panose="020B0604020202020204" pitchFamily="34" charset="0"/>
              <a:cs typeface="Arial" panose="020B0604020202020204" pitchFamily="34" charset="0"/>
            </a:endParaRPr>
          </a:p>
          <a:p>
            <a:pPr marL="342900" indent="-342900">
              <a:buFont typeface="+mj-lt"/>
              <a:buAutoNum type="arabicPeriod"/>
            </a:pPr>
            <a:r>
              <a:rPr lang="de-DE" sz="1800" dirty="0">
                <a:latin typeface="Arial" panose="020B0604020202020204" pitchFamily="34" charset="0"/>
                <a:cs typeface="Arial" panose="020B0604020202020204" pitchFamily="34" charset="0"/>
              </a:rPr>
              <a:t>Verkehrsgeschäft </a:t>
            </a:r>
          </a:p>
          <a:p>
            <a:pPr marL="342900" indent="-342900">
              <a:buFont typeface="+mj-lt"/>
              <a:buAutoNum type="arabicPeriod"/>
            </a:pPr>
            <a:endParaRPr lang="de-DE" sz="1800" dirty="0">
              <a:latin typeface="Arial" panose="020B0604020202020204" pitchFamily="34" charset="0"/>
              <a:cs typeface="Arial" panose="020B0604020202020204" pitchFamily="34" charset="0"/>
            </a:endParaRPr>
          </a:p>
          <a:p>
            <a:pPr marL="342900" indent="-342900">
              <a:buFont typeface="+mj-lt"/>
              <a:buAutoNum type="arabicPeriod"/>
            </a:pPr>
            <a:r>
              <a:rPr lang="de-DE" sz="1800" dirty="0">
                <a:latin typeface="Arial" panose="020B0604020202020204" pitchFamily="34" charset="0"/>
                <a:cs typeface="Arial" panose="020B0604020202020204" pitchFamily="34" charset="0"/>
              </a:rPr>
              <a:t>Objektiver Rechtsscheinträger (=unrichtiges Grundbuch) </a:t>
            </a:r>
          </a:p>
          <a:p>
            <a:pPr marL="342900" indent="-342900">
              <a:buFont typeface="+mj-lt"/>
              <a:buAutoNum type="arabicPeriod"/>
            </a:pPr>
            <a:endParaRPr lang="de-DE" sz="1800" dirty="0">
              <a:latin typeface="Arial" panose="020B0604020202020204" pitchFamily="34" charset="0"/>
              <a:cs typeface="Arial" panose="020B0604020202020204" pitchFamily="34" charset="0"/>
            </a:endParaRPr>
          </a:p>
          <a:p>
            <a:pPr marL="342900" indent="-342900">
              <a:buFont typeface="+mj-lt"/>
              <a:buAutoNum type="arabicPeriod"/>
            </a:pPr>
            <a:r>
              <a:rPr lang="de-DE" sz="1800" dirty="0">
                <a:latin typeface="Arial" panose="020B0604020202020204" pitchFamily="34" charset="0"/>
                <a:cs typeface="Arial" panose="020B0604020202020204" pitchFamily="34" charset="0"/>
              </a:rPr>
              <a:t>Guter Glaube </a:t>
            </a:r>
          </a:p>
          <a:p>
            <a:r>
              <a:rPr lang="de-DE" sz="1800" dirty="0">
                <a:latin typeface="Arial" panose="020B0604020202020204" pitchFamily="34" charset="0"/>
                <a:cs typeface="Arial" panose="020B0604020202020204" pitchFamily="34" charset="0"/>
              </a:rPr>
              <a:t>→ </a:t>
            </a:r>
            <a:r>
              <a:rPr lang="de-DE" sz="1800" b="1" dirty="0">
                <a:latin typeface="Arial" panose="020B0604020202020204" pitchFamily="34" charset="0"/>
                <a:cs typeface="Arial" panose="020B0604020202020204" pitchFamily="34" charset="0"/>
              </a:rPr>
              <a:t>Achtung: </a:t>
            </a:r>
            <a:r>
              <a:rPr lang="de-DE" sz="1800" dirty="0">
                <a:latin typeface="Arial" panose="020B0604020202020204" pitchFamily="34" charset="0"/>
                <a:cs typeface="Arial" panose="020B0604020202020204" pitchFamily="34" charset="0"/>
              </a:rPr>
              <a:t>Anderer Begriff als in § 932 II, nur positive Kenntnis sorgt für Bösgläubigkeit</a:t>
            </a:r>
          </a:p>
          <a:p>
            <a:r>
              <a:rPr lang="de-DE" sz="1800" dirty="0">
                <a:latin typeface="Arial" panose="020B0604020202020204" pitchFamily="34" charset="0"/>
                <a:cs typeface="Arial" panose="020B0604020202020204" pitchFamily="34" charset="0"/>
              </a:rPr>
              <a:t> </a:t>
            </a:r>
          </a:p>
          <a:p>
            <a:pPr marL="342900" indent="-342900">
              <a:buFont typeface="+mj-lt"/>
              <a:buAutoNum type="arabicPeriod" startAt="4"/>
            </a:pPr>
            <a:r>
              <a:rPr lang="de-DE" sz="1800" dirty="0">
                <a:latin typeface="Arial" panose="020B0604020202020204" pitchFamily="34" charset="0"/>
                <a:cs typeface="Arial" panose="020B0604020202020204" pitchFamily="34" charset="0"/>
              </a:rPr>
              <a:t>Kein Ausschluss, v. a. § 899 (Widerspruch)</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96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6001643"/>
          </a:xfrm>
        </p:spPr>
        <p:txBody>
          <a:bodyPr/>
          <a:lstStyle/>
          <a:p>
            <a:pPr algn="ctr"/>
            <a:r>
              <a:rPr lang="de-DE" sz="2400" b="1" dirty="0">
                <a:latin typeface="Arial" panose="020B0604020202020204" pitchFamily="34" charset="0"/>
                <a:cs typeface="Arial" panose="020B0604020202020204" pitchFamily="34" charset="0"/>
              </a:rPr>
              <a:t>Vormerkung (I)</a:t>
            </a:r>
          </a:p>
          <a:p>
            <a:pPr algn="ctr"/>
            <a:endParaRPr lang="de-DE" sz="1800" dirty="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Eine Vormerkung soll den Erwerb des betreffenden Rechts absichern, vgl. § 883 II, d.h. sie schützt den Erwerber vor den Risiken des längeren Übertragungsprozesses </a:t>
            </a:r>
          </a:p>
          <a:p>
            <a:pPr marL="285750" indent="-285750" algn="l">
              <a:buFont typeface="Arial" panose="020B0604020202020204" pitchFamily="34" charset="0"/>
              <a:buChar char="•"/>
            </a:pPr>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Entsprechend ist die Vormerkung ein Sicherungsmittel eigener Art für die Absicherung schuldrechtlicher Ansprüche, </a:t>
            </a:r>
            <a:r>
              <a:rPr lang="de-DE" sz="1800" b="1" dirty="0">
                <a:latin typeface="Arial" panose="020B0604020202020204" pitchFamily="34" charset="0"/>
                <a:cs typeface="Arial" panose="020B0604020202020204" pitchFamily="34" charset="0"/>
              </a:rPr>
              <a:t>d.h. eine Vormerkung ist kein dingliches Recht! </a:t>
            </a:r>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endParaRPr lang="de-DE"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latin typeface="Arial" panose="020B0604020202020204" pitchFamily="34" charset="0"/>
                <a:cs typeface="Arial" panose="020B0604020202020204" pitchFamily="34" charset="0"/>
              </a:rPr>
              <a:t>Wirkungen der Vormerkung: </a:t>
            </a:r>
          </a:p>
          <a:p>
            <a:pPr algn="l"/>
            <a:endParaRPr lang="de-DE" sz="1800" dirty="0">
              <a:latin typeface="Arial" panose="020B0604020202020204" pitchFamily="34" charset="0"/>
              <a:cs typeface="Arial" panose="020B0604020202020204" pitchFamily="34" charset="0"/>
            </a:endParaRPr>
          </a:p>
          <a:p>
            <a:pPr algn="l"/>
            <a:r>
              <a:rPr lang="de-DE" sz="1800" dirty="0">
                <a:latin typeface="Arial" panose="020B0604020202020204" pitchFamily="34" charset="0"/>
                <a:cs typeface="Arial" panose="020B0604020202020204" pitchFamily="34" charset="0"/>
              </a:rPr>
              <a:t>→ Sicherungswirkung, § 883 II 1 (</a:t>
            </a:r>
            <a:r>
              <a:rPr lang="de-DE" sz="1800" b="1" dirty="0">
                <a:latin typeface="Arial" panose="020B0604020202020204" pitchFamily="34" charset="0"/>
                <a:cs typeface="Arial" panose="020B0604020202020204" pitchFamily="34" charset="0"/>
              </a:rPr>
              <a:t>Achtung: Keine Grundbuchsperre</a:t>
            </a:r>
            <a:r>
              <a:rPr lang="de-DE" sz="1800" dirty="0">
                <a:latin typeface="Arial" panose="020B0604020202020204" pitchFamily="34" charset="0"/>
                <a:cs typeface="Arial" panose="020B0604020202020204" pitchFamily="34" charset="0"/>
              </a:rPr>
              <a:t>)</a:t>
            </a:r>
          </a:p>
          <a:p>
            <a:pPr algn="l"/>
            <a:r>
              <a:rPr lang="de-DE" sz="1800" dirty="0">
                <a:latin typeface="Arial" panose="020B0604020202020204" pitchFamily="34" charset="0"/>
                <a:cs typeface="Arial" panose="020B0604020202020204" pitchFamily="34" charset="0"/>
              </a:rPr>
              <a:t>→ Rangwirkung, § 883 III</a:t>
            </a:r>
          </a:p>
          <a:p>
            <a:pPr algn="l"/>
            <a:r>
              <a:rPr lang="de-DE" sz="1800" dirty="0">
                <a:latin typeface="Arial" panose="020B0604020202020204" pitchFamily="34" charset="0"/>
                <a:cs typeface="Arial" panose="020B0604020202020204" pitchFamily="34" charset="0"/>
              </a:rPr>
              <a:t>→ Vollwirkung (Angenäherter Schutz rechtfertigt Anwendung der §§ 987ff. Analog zwischen Vormerkungsberechtigtem und vormerkungswidrigem Erwerber → Pflicht zur Herausgabe des Buchbesitzes)</a:t>
            </a:r>
          </a:p>
          <a:p>
            <a:pPr algn="l"/>
            <a:r>
              <a:rPr lang="de-DE" sz="1800" dirty="0">
                <a:latin typeface="Arial" panose="020B0604020202020204" pitchFamily="34" charset="0"/>
                <a:cs typeface="Arial" panose="020B0604020202020204" pitchFamily="34" charset="0"/>
              </a:rPr>
              <a:t>→ Schutz vor späterer Bösgläubigkeit (ganz h. M.), da der Eintritt einer relativ unwirksamen Verfügung gem. §§ 883 II 1, 885 gleich steht</a:t>
            </a:r>
          </a:p>
          <a:p>
            <a:pPr algn="l"/>
            <a:endParaRPr lang="de-DE" sz="2400" b="1" dirty="0">
              <a:latin typeface="Arial" panose="020B0604020202020204" pitchFamily="34" charset="0"/>
              <a:cs typeface="Arial" panose="020B0604020202020204" pitchFamily="34" charset="0"/>
            </a:endParaRPr>
          </a:p>
          <a:p>
            <a:pPr algn="l"/>
            <a:endParaRPr lang="de-DE" sz="1800"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7</a:t>
            </a:fld>
            <a:endParaRPr lang="de-DE" dirty="0"/>
          </a:p>
        </p:txBody>
      </p:sp>
    </p:spTree>
    <p:extLst>
      <p:ext uri="{BB962C8B-B14F-4D97-AF65-F5344CB8AC3E}">
        <p14:creationId xmlns:p14="http://schemas.microsoft.com/office/powerpoint/2010/main" val="132135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Vormerkung (II)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8</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200329"/>
          </a:xfrm>
          <a:prstGeom prst="rect">
            <a:avLst/>
          </a:prstGeom>
          <a:noFill/>
        </p:spPr>
        <p:txBody>
          <a:bodyPr wrap="square" rtlCol="0">
            <a:spAutoFit/>
          </a:bodyPr>
          <a:lstStyle/>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Sicherungsfähiger Anspruch </a:t>
            </a:r>
          </a:p>
          <a:p>
            <a:pPr marL="342900" indent="-342900">
              <a:buFont typeface="+mj-lt"/>
              <a:buAutoNum type="arabicPeriod"/>
            </a:pPr>
            <a:r>
              <a:rPr lang="de-DE" sz="1800" dirty="0">
                <a:latin typeface="Arial" panose="020B0604020202020204" pitchFamily="34" charset="0"/>
                <a:cs typeface="Arial" panose="020B0604020202020204" pitchFamily="34" charset="0"/>
              </a:rPr>
              <a:t>Bewilligung </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a:t>
            </a:r>
          </a:p>
          <a:p>
            <a:pPr marL="342900" indent="-342900">
              <a:buFont typeface="+mj-lt"/>
              <a:buAutoNum type="arabicPeriod"/>
            </a:pPr>
            <a:r>
              <a:rPr lang="de-DE" sz="1800" dirty="0">
                <a:latin typeface="Arial" panose="020B0604020202020204" pitchFamily="34" charset="0"/>
                <a:cs typeface="Arial" panose="020B0604020202020204" pitchFamily="34" charset="0"/>
              </a:rPr>
              <a:t>Berechtigung </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203700" y="1526977"/>
            <a:ext cx="4721703" cy="2585323"/>
          </a:xfrm>
          <a:prstGeom prst="rect">
            <a:avLst/>
          </a:prstGeom>
          <a:noFill/>
        </p:spPr>
        <p:txBody>
          <a:bodyPr wrap="square" rtlCol="0">
            <a:spAutoFit/>
          </a:bodyPr>
          <a:lstStyle/>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Künftiger oder bedingter Anspruch genügt, sofern „Rechtsboden für die Entstehung“ bereits gelegt ist (Bestimmtheitsprinzip) </a:t>
            </a:r>
          </a:p>
          <a:p>
            <a:pPr marL="285750" indent="-285750">
              <a:buFont typeface="Wingdings" panose="05000000000000000000" pitchFamily="2" charset="2"/>
              <a:buChar char="v"/>
            </a:pPr>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Anspruch auf Bewilligung entsprechend </a:t>
            </a:r>
          </a:p>
          <a:p>
            <a:r>
              <a:rPr lang="de-DE" sz="1800" dirty="0">
                <a:latin typeface="Arial" panose="020B0604020202020204" pitchFamily="34" charset="0"/>
                <a:cs typeface="Arial" panose="020B0604020202020204" pitchFamily="34" charset="0"/>
              </a:rPr>
              <a:t>v. a. bei Kaufverträgen </a:t>
            </a:r>
          </a:p>
          <a:p>
            <a:endParaRPr lang="de-DE"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b="1" dirty="0">
                <a:latin typeface="Arial" panose="020B0604020202020204" pitchFamily="34" charset="0"/>
                <a:cs typeface="Arial" panose="020B0604020202020204" pitchFamily="34" charset="0"/>
              </a:rPr>
              <a:t>Strenge Akzessorietät, vgl. § 886</a:t>
            </a:r>
          </a:p>
        </p:txBody>
      </p:sp>
    </p:spTree>
    <p:extLst>
      <p:ext uri="{BB962C8B-B14F-4D97-AF65-F5344CB8AC3E}">
        <p14:creationId xmlns:p14="http://schemas.microsoft.com/office/powerpoint/2010/main" val="425563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0797" y="1019146"/>
            <a:ext cx="7623279" cy="1015663"/>
          </a:xfrm>
        </p:spPr>
        <p:txBody>
          <a:bodyPr/>
          <a:lstStyle/>
          <a:p>
            <a:pPr algn="ctr"/>
            <a:r>
              <a:rPr lang="de-DE" sz="2400" b="1" dirty="0">
                <a:latin typeface="Arial" panose="020B0604020202020204" pitchFamily="34" charset="0"/>
                <a:cs typeface="Arial" panose="020B0604020202020204" pitchFamily="34" charset="0"/>
              </a:rPr>
              <a:t>Vormerkung (III)</a:t>
            </a:r>
          </a:p>
          <a:p>
            <a:pPr algn="ctr"/>
            <a:endParaRPr lang="de-DE" sz="1800" dirty="0">
              <a:cs typeface="Arial" panose="020B0604020202020204" pitchFamily="34" charset="0"/>
            </a:endParaRPr>
          </a:p>
          <a:p>
            <a:pPr algn="ctr"/>
            <a:endParaRPr lang="de-DE" sz="2400" b="1" dirty="0">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3"/>
          </p:nvPr>
        </p:nvSpPr>
        <p:spPr/>
        <p:txBody>
          <a:bodyPr/>
          <a:lstStyle/>
          <a:p>
            <a:r>
              <a:rPr lang="de-DE"/>
              <a:t>Georg-August-Universität Göttingen</a:t>
            </a:r>
            <a:endParaRPr lang="de-DE" dirty="0"/>
          </a:p>
        </p:txBody>
      </p:sp>
      <p:sp>
        <p:nvSpPr>
          <p:cNvPr id="5" name="Datumsplatzhalter 4"/>
          <p:cNvSpPr>
            <a:spLocks noGrp="1"/>
          </p:cNvSpPr>
          <p:nvPr>
            <p:ph type="dt" sz="half" idx="2"/>
          </p:nvPr>
        </p:nvSpPr>
        <p:spPr/>
        <p:txBody>
          <a:bodyPr/>
          <a:lstStyle/>
          <a:p>
            <a:r>
              <a:rPr lang="de-DE" dirty="0"/>
              <a:t>18.07.2023</a:t>
            </a:r>
            <a:endParaRPr lang="en-US" dirty="0"/>
          </a:p>
        </p:txBody>
      </p:sp>
      <p:sp>
        <p:nvSpPr>
          <p:cNvPr id="6" name="Foliennummernplatzhalter 5"/>
          <p:cNvSpPr>
            <a:spLocks noGrp="1"/>
          </p:cNvSpPr>
          <p:nvPr>
            <p:ph type="sldNum" sz="quarter" idx="4"/>
          </p:nvPr>
        </p:nvSpPr>
        <p:spPr/>
        <p:txBody>
          <a:bodyPr/>
          <a:lstStyle/>
          <a:p>
            <a:fld id="{B6F15528-21DE-4FAA-801E-634DDDAF4B2B}" type="slidenum">
              <a:rPr lang="de-DE" smtClean="0"/>
              <a:pPr/>
              <a:t>9</a:t>
            </a:fld>
            <a:endParaRPr lang="de-DE" dirty="0"/>
          </a:p>
        </p:txBody>
      </p:sp>
      <p:sp>
        <p:nvSpPr>
          <p:cNvPr id="2" name="Textfeld 1">
            <a:extLst>
              <a:ext uri="{FF2B5EF4-FFF2-40B4-BE49-F238E27FC236}">
                <a16:creationId xmlns="" xmlns:a16="http://schemas.microsoft.com/office/drawing/2014/main" id="{05802EA1-EDA7-4854-AA4A-E0FC66DE4547}"/>
              </a:ext>
            </a:extLst>
          </p:cNvPr>
          <p:cNvSpPr txBox="1"/>
          <p:nvPr/>
        </p:nvSpPr>
        <p:spPr>
          <a:xfrm>
            <a:off x="675308" y="1526977"/>
            <a:ext cx="3528392" cy="1200329"/>
          </a:xfrm>
          <a:prstGeom prst="rect">
            <a:avLst/>
          </a:prstGeom>
          <a:noFill/>
        </p:spPr>
        <p:txBody>
          <a:bodyPr wrap="square" rtlCol="0">
            <a:spAutoFit/>
          </a:bodyPr>
          <a:lstStyle/>
          <a:p>
            <a:pPr marL="342900" indent="-342900">
              <a:buFont typeface="+mj-lt"/>
              <a:buAutoNum type="arabicPeriod"/>
            </a:pPr>
            <a:r>
              <a:rPr lang="de-DE" sz="1800" dirty="0">
                <a:latin typeface="Arial" panose="020B0604020202020204" pitchFamily="34" charset="0"/>
                <a:cs typeface="Arial" panose="020B0604020202020204" pitchFamily="34" charset="0"/>
              </a:rPr>
              <a:t>Sicherungsfähiger Anspruch </a:t>
            </a:r>
          </a:p>
          <a:p>
            <a:pPr marL="342900" indent="-342900">
              <a:buFont typeface="+mj-lt"/>
              <a:buAutoNum type="arabicPeriod"/>
            </a:pPr>
            <a:r>
              <a:rPr lang="de-DE" sz="1800" dirty="0">
                <a:solidFill>
                  <a:srgbClr val="FF0000"/>
                </a:solidFill>
                <a:latin typeface="Arial" panose="020B0604020202020204" pitchFamily="34" charset="0"/>
                <a:cs typeface="Arial" panose="020B0604020202020204" pitchFamily="34" charset="0"/>
              </a:rPr>
              <a:t>Bewilligung</a:t>
            </a:r>
            <a:r>
              <a:rPr lang="de-DE" sz="1800" dirty="0">
                <a:latin typeface="Arial" panose="020B0604020202020204" pitchFamily="34" charset="0"/>
                <a:cs typeface="Arial" panose="020B0604020202020204" pitchFamily="34" charset="0"/>
              </a:rPr>
              <a:t> </a:t>
            </a:r>
          </a:p>
          <a:p>
            <a:pPr marL="342900" indent="-342900">
              <a:buFont typeface="+mj-lt"/>
              <a:buAutoNum type="arabicPeriod"/>
            </a:pPr>
            <a:r>
              <a:rPr lang="de-DE" sz="1800" dirty="0">
                <a:latin typeface="Arial" panose="020B0604020202020204" pitchFamily="34" charset="0"/>
                <a:cs typeface="Arial" panose="020B0604020202020204" pitchFamily="34" charset="0"/>
              </a:rPr>
              <a:t>Eintragung</a:t>
            </a:r>
          </a:p>
          <a:p>
            <a:pPr marL="342900" indent="-342900">
              <a:buFont typeface="+mj-lt"/>
              <a:buAutoNum type="arabicPeriod"/>
            </a:pPr>
            <a:r>
              <a:rPr lang="de-DE" sz="1800" dirty="0">
                <a:latin typeface="Arial" panose="020B0604020202020204" pitchFamily="34" charset="0"/>
                <a:cs typeface="Arial" panose="020B0604020202020204" pitchFamily="34" charset="0"/>
              </a:rPr>
              <a:t>Berechtigung </a:t>
            </a:r>
          </a:p>
        </p:txBody>
      </p:sp>
      <p:sp>
        <p:nvSpPr>
          <p:cNvPr id="7" name="Textfeld 6">
            <a:extLst>
              <a:ext uri="{FF2B5EF4-FFF2-40B4-BE49-F238E27FC236}">
                <a16:creationId xmlns="" xmlns:a16="http://schemas.microsoft.com/office/drawing/2014/main" id="{EE90187C-30DE-4699-A61E-CCBD5125DCE5}"/>
              </a:ext>
            </a:extLst>
          </p:cNvPr>
          <p:cNvSpPr txBox="1"/>
          <p:nvPr/>
        </p:nvSpPr>
        <p:spPr>
          <a:xfrm>
            <a:off x="4203700" y="1526977"/>
            <a:ext cx="4721703" cy="1754326"/>
          </a:xfrm>
          <a:prstGeom prst="rect">
            <a:avLst/>
          </a:prstGeom>
          <a:noFill/>
        </p:spPr>
        <p:txBody>
          <a:bodyPr wrap="square" rtlCol="0">
            <a:spAutoFit/>
          </a:bodyPr>
          <a:lstStyle/>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Kann auch durch einstweilige Verfügung oder vorläufig vollstreckbares Urteil ersetzt werden</a:t>
            </a:r>
          </a:p>
          <a:p>
            <a:pPr marL="285750" indent="-285750">
              <a:buFont typeface="Wingdings" panose="05000000000000000000" pitchFamily="2" charset="2"/>
              <a:buChar char="v"/>
            </a:pPr>
            <a:endParaRPr lang="de-DE" sz="18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de-DE" sz="1800" dirty="0">
                <a:latin typeface="Arial" panose="020B0604020202020204" pitchFamily="34" charset="0"/>
                <a:cs typeface="Arial" panose="020B0604020202020204" pitchFamily="34" charset="0"/>
              </a:rPr>
              <a:t>Einseitige WE, die gegenüber Erwerber oder Grundbuchamt abzugeben ist </a:t>
            </a:r>
          </a:p>
        </p:txBody>
      </p:sp>
    </p:spTree>
    <p:extLst>
      <p:ext uri="{BB962C8B-B14F-4D97-AF65-F5344CB8AC3E}">
        <p14:creationId xmlns:p14="http://schemas.microsoft.com/office/powerpoint/2010/main" val="352163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Farben Uni Göttingen">
      <a:dk1>
        <a:sysClr val="windowText" lastClr="000000"/>
      </a:dk1>
      <a:lt1>
        <a:sysClr val="window" lastClr="FFFFFF"/>
      </a:lt1>
      <a:dk2>
        <a:srgbClr val="005F9B"/>
      </a:dk2>
      <a:lt2>
        <a:srgbClr val="50A5D2"/>
      </a:lt2>
      <a:accent1>
        <a:srgbClr val="153268"/>
      </a:accent1>
      <a:accent2>
        <a:srgbClr val="3B3B3A"/>
      </a:accent2>
      <a:accent3>
        <a:srgbClr val="0096D2"/>
      </a:accent3>
      <a:accent4>
        <a:srgbClr val="EAE2D8"/>
      </a:accent4>
      <a:accent5>
        <a:srgbClr val="F6F4F0"/>
      </a:accent5>
      <a:accent6>
        <a:srgbClr val="575756"/>
      </a:accent6>
      <a:hlink>
        <a:srgbClr val="0033CC"/>
      </a:hlink>
      <a:folHlink>
        <a:srgbClr val="6600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2451</Words>
  <Application>Microsoft Office PowerPoint</Application>
  <PresentationFormat>Bildschirmpräsentation (4:3)</PresentationFormat>
  <Paragraphs>463</Paragraphs>
  <Slides>30</Slides>
  <Notes>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Office Theme</vt:lpstr>
      <vt:lpstr>Repetitorium Immobiliarsachenrecht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Fragen? </vt:lpstr>
      <vt:lpstr>Viel Erfolg bei der klausur!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Lange, Regina (ZVW)</dc:creator>
  <cp:lastModifiedBy>Jannik</cp:lastModifiedBy>
  <cp:revision>328</cp:revision>
  <dcterms:created xsi:type="dcterms:W3CDTF">2017-01-26T06:58:26Z</dcterms:created>
  <dcterms:modified xsi:type="dcterms:W3CDTF">2023-07-18T17:48:43Z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2016-08-08T00:00:00Z</vt:filetime>
  </property>
  <property fmtid="{D5CDD505-2E9C-101B-9397-08002B2CF9AE}" pid="3" name="Creator">
    <vt:lpwstr>Adobe InDesign CC 2015 (Macintosh)</vt:lpwstr>
  </property>
  <property fmtid="{D5CDD505-2E9C-101B-9397-08002B2CF9AE}" pid="4" name="LastSaved">
    <vt:filetime>2016-08-08T00:00:00Z</vt:filetime>
  </property>
</Properties>
</file>