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63"/>
  </p:notesMasterIdLst>
  <p:sldIdLst>
    <p:sldId id="281" r:id="rId3"/>
    <p:sldId id="330" r:id="rId4"/>
    <p:sldId id="340" r:id="rId5"/>
    <p:sldId id="496" r:id="rId6"/>
    <p:sldId id="335" r:id="rId7"/>
    <p:sldId id="336" r:id="rId8"/>
    <p:sldId id="343" r:id="rId9"/>
    <p:sldId id="390" r:id="rId10"/>
    <p:sldId id="391" r:id="rId11"/>
    <p:sldId id="392" r:id="rId12"/>
    <p:sldId id="393" r:id="rId13"/>
    <p:sldId id="412" r:id="rId14"/>
    <p:sldId id="490" r:id="rId15"/>
    <p:sldId id="491" r:id="rId16"/>
    <p:sldId id="397" r:id="rId17"/>
    <p:sldId id="470" r:id="rId18"/>
    <p:sldId id="492" r:id="rId19"/>
    <p:sldId id="471" r:id="rId20"/>
    <p:sldId id="400" r:id="rId21"/>
    <p:sldId id="402" r:id="rId22"/>
    <p:sldId id="401" r:id="rId23"/>
    <p:sldId id="472" r:id="rId24"/>
    <p:sldId id="347" r:id="rId25"/>
    <p:sldId id="484" r:id="rId26"/>
    <p:sldId id="404" r:id="rId27"/>
    <p:sldId id="497" r:id="rId28"/>
    <p:sldId id="473" r:id="rId29"/>
    <p:sldId id="474" r:id="rId30"/>
    <p:sldId id="498" r:id="rId31"/>
    <p:sldId id="486" r:id="rId32"/>
    <p:sldId id="499" r:id="rId33"/>
    <p:sldId id="388" r:id="rId34"/>
    <p:sldId id="385" r:id="rId35"/>
    <p:sldId id="441" r:id="rId36"/>
    <p:sldId id="371" r:id="rId37"/>
    <p:sldId id="271" r:id="rId38"/>
    <p:sldId id="272" r:id="rId39"/>
    <p:sldId id="275" r:id="rId40"/>
    <p:sldId id="345" r:id="rId41"/>
    <p:sldId id="386" r:id="rId42"/>
    <p:sldId id="493" r:id="rId43"/>
    <p:sldId id="488" r:id="rId44"/>
    <p:sldId id="350" r:id="rId45"/>
    <p:sldId id="274" r:id="rId46"/>
    <p:sldId id="407" r:id="rId47"/>
    <p:sldId id="360" r:id="rId48"/>
    <p:sldId id="500" r:id="rId49"/>
    <p:sldId id="398" r:id="rId50"/>
    <p:sldId id="348" r:id="rId51"/>
    <p:sldId id="429" r:id="rId52"/>
    <p:sldId id="465" r:id="rId53"/>
    <p:sldId id="458" r:id="rId54"/>
    <p:sldId id="459" r:id="rId55"/>
    <p:sldId id="501" r:id="rId56"/>
    <p:sldId id="413" r:id="rId57"/>
    <p:sldId id="502" r:id="rId58"/>
    <p:sldId id="460" r:id="rId59"/>
    <p:sldId id="503" r:id="rId60"/>
    <p:sldId id="418" r:id="rId61"/>
    <p:sldId id="504" r:id="rId6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94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0DD742-F811-41A1-837C-A66ADE6E1D10}" type="datetimeFigureOut">
              <a:rPr lang="de-DE" smtClean="0"/>
              <a:t>22.07.2022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C1688-84E2-433F-91C1-77251AA1BC10}" type="slidenum">
              <a:rPr lang="de-DE" smtClean="0"/>
              <a:t>‹Nr.›</a:t>
            </a:fld>
            <a:endParaRPr lang="de-DE"/>
          </a:p>
        </p:txBody>
      </p:sp>
    </p:spTree>
    <p:extLst>
      <p:ext uri="{BB962C8B-B14F-4D97-AF65-F5344CB8AC3E}">
        <p14:creationId xmlns:p14="http://schemas.microsoft.com/office/powerpoint/2010/main" val="3681113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dirty="0"/>
          </a:p>
        </p:txBody>
      </p:sp>
      <p:sp>
        <p:nvSpPr>
          <p:cNvPr id="102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6DBD91-8997-474E-B8FF-FA8BFC30F856}" type="slidenum">
              <a:rPr lang="de-DE" sz="1400" smtClean="0"/>
              <a:pPr>
                <a:spcBef>
                  <a:spcPct val="0"/>
                </a:spcBef>
              </a:pPr>
              <a:t>1</a:t>
            </a:fld>
            <a:endParaRPr lang="de-DE" sz="1400"/>
          </a:p>
        </p:txBody>
      </p:sp>
    </p:spTree>
    <p:extLst>
      <p:ext uri="{BB962C8B-B14F-4D97-AF65-F5344CB8AC3E}">
        <p14:creationId xmlns:p14="http://schemas.microsoft.com/office/powerpoint/2010/main" val="1392526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4C1688-84E2-433F-91C1-77251AA1BC10}" type="slidenum">
              <a:rPr lang="de-DE" smtClean="0"/>
              <a:t>23</a:t>
            </a:fld>
            <a:endParaRPr lang="de-DE"/>
          </a:p>
        </p:txBody>
      </p:sp>
    </p:spTree>
    <p:extLst>
      <p:ext uri="{BB962C8B-B14F-4D97-AF65-F5344CB8AC3E}">
        <p14:creationId xmlns:p14="http://schemas.microsoft.com/office/powerpoint/2010/main" val="3598737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4C1688-84E2-433F-91C1-77251AA1BC10}" type="slidenum">
              <a:rPr lang="de-DE" smtClean="0"/>
              <a:t>29</a:t>
            </a:fld>
            <a:endParaRPr lang="de-DE"/>
          </a:p>
        </p:txBody>
      </p:sp>
    </p:spTree>
    <p:extLst>
      <p:ext uri="{BB962C8B-B14F-4D97-AF65-F5344CB8AC3E}">
        <p14:creationId xmlns:p14="http://schemas.microsoft.com/office/powerpoint/2010/main" val="1571522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4C1688-84E2-433F-91C1-77251AA1BC10}" type="slidenum">
              <a:rPr lang="de-DE" smtClean="0"/>
              <a:t>39</a:t>
            </a:fld>
            <a:endParaRPr lang="de-DE"/>
          </a:p>
        </p:txBody>
      </p:sp>
    </p:spTree>
    <p:extLst>
      <p:ext uri="{BB962C8B-B14F-4D97-AF65-F5344CB8AC3E}">
        <p14:creationId xmlns:p14="http://schemas.microsoft.com/office/powerpoint/2010/main" val="1696018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4C1688-84E2-433F-91C1-77251AA1BC10}" type="slidenum">
              <a:rPr lang="de-DE" smtClean="0"/>
              <a:t>41</a:t>
            </a:fld>
            <a:endParaRPr lang="de-DE"/>
          </a:p>
        </p:txBody>
      </p:sp>
    </p:spTree>
    <p:extLst>
      <p:ext uri="{BB962C8B-B14F-4D97-AF65-F5344CB8AC3E}">
        <p14:creationId xmlns:p14="http://schemas.microsoft.com/office/powerpoint/2010/main" val="153488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4C1688-84E2-433F-91C1-77251AA1BC10}" type="slidenum">
              <a:rPr lang="de-DE" smtClean="0"/>
              <a:t>44</a:t>
            </a:fld>
            <a:endParaRPr lang="de-DE"/>
          </a:p>
        </p:txBody>
      </p:sp>
    </p:spTree>
    <p:extLst>
      <p:ext uri="{BB962C8B-B14F-4D97-AF65-F5344CB8AC3E}">
        <p14:creationId xmlns:p14="http://schemas.microsoft.com/office/powerpoint/2010/main" val="3964159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4C1688-84E2-433F-91C1-77251AA1BC10}" type="slidenum">
              <a:rPr lang="de-DE" smtClean="0"/>
              <a:t>59</a:t>
            </a:fld>
            <a:endParaRPr lang="de-DE"/>
          </a:p>
        </p:txBody>
      </p:sp>
    </p:spTree>
    <p:extLst>
      <p:ext uri="{BB962C8B-B14F-4D97-AF65-F5344CB8AC3E}">
        <p14:creationId xmlns:p14="http://schemas.microsoft.com/office/powerpoint/2010/main" val="241705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Unterabschnitt">
    <p:bg>
      <p:bgPr>
        <a:solidFill>
          <a:schemeClr val="bg1"/>
        </a:solidFill>
        <a:effectLst/>
      </p:bgPr>
    </p:bg>
    <p:spTree>
      <p:nvGrpSpPr>
        <p:cNvPr id="1" name=""/>
        <p:cNvGrpSpPr/>
        <p:nvPr/>
      </p:nvGrpSpPr>
      <p:grpSpPr>
        <a:xfrm>
          <a:off x="0" y="0"/>
          <a:ext cx="0" cy="0"/>
          <a:chOff x="0" y="0"/>
          <a:chExt cx="0" cy="0"/>
        </a:xfrm>
      </p:grpSpPr>
      <p:cxnSp>
        <p:nvCxnSpPr>
          <p:cNvPr id="4" name="Gerade Verbindung 7"/>
          <p:cNvCxnSpPr/>
          <p:nvPr/>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Grafik 10" descr="Siegel_Zeugnis.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9" name="Text Box 8"/>
          <p:cNvSpPr txBox="1">
            <a:spLocks noChangeArrowheads="1"/>
          </p:cNvSpPr>
          <p:nvPr userDrawn="1"/>
        </p:nvSpPr>
        <p:spPr bwMode="auto">
          <a:xfrm>
            <a:off x="250825" y="6335713"/>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Tom Hubert</a:t>
            </a:r>
            <a:endParaRPr lang="de-DE" sz="1000" dirty="0"/>
          </a:p>
        </p:txBody>
      </p:sp>
      <p:sp>
        <p:nvSpPr>
          <p:cNvPr id="7173" name="Titelplatzhalter 1"/>
          <p:cNvSpPr>
            <a:spLocks noGrp="1"/>
          </p:cNvSpPr>
          <p:nvPr>
            <p:ph type="ctrTitle"/>
          </p:nvPr>
        </p:nvSpPr>
        <p:spPr>
          <a:xfrm>
            <a:off x="914400" y="2319343"/>
            <a:ext cx="10363200" cy="1470025"/>
          </a:xfrm>
          <a:prstGeom prst="rect">
            <a:avLst/>
          </a:prstGeom>
        </p:spPr>
        <p:txBody>
          <a:bodyPr/>
          <a:lstStyle>
            <a:lvl1pPr algn="ctr">
              <a:defRPr sz="2800" smtClean="0"/>
            </a:lvl1pPr>
          </a:lstStyle>
          <a:p>
            <a:pPr lvl="0"/>
            <a:r>
              <a:rPr lang="de-DE" noProof="0" dirty="0"/>
              <a:t>Titelmasterformat durch Klicken bearbeiten</a:t>
            </a:r>
          </a:p>
        </p:txBody>
      </p:sp>
      <p:sp>
        <p:nvSpPr>
          <p:cNvPr id="7174" name="Textplatzhalter 2"/>
          <p:cNvSpPr>
            <a:spLocks noGrp="1"/>
          </p:cNvSpPr>
          <p:nvPr>
            <p:ph type="subTitle" idx="1"/>
          </p:nvPr>
        </p:nvSpPr>
        <p:spPr>
          <a:xfrm>
            <a:off x="1828800" y="4340225"/>
            <a:ext cx="8534400" cy="1752600"/>
          </a:xfrm>
          <a:prstGeom prst="rect">
            <a:avLst/>
          </a:prstGeom>
        </p:spPr>
        <p:txBody>
          <a:bodyPr/>
          <a:lstStyle>
            <a:lvl1pPr marL="0" indent="0" algn="ctr">
              <a:buFont typeface="Arial" charset="0"/>
              <a:buNone/>
              <a:defRPr smtClean="0"/>
            </a:lvl1pPr>
          </a:lstStyle>
          <a:p>
            <a:pPr lvl="0"/>
            <a:r>
              <a:rPr lang="de-DE" noProof="0" dirty="0"/>
              <a:t>Formatvorlage des Untertitelmasters durch Klicken bearbeiten</a:t>
            </a:r>
          </a:p>
        </p:txBody>
      </p:sp>
      <p:pic>
        <p:nvPicPr>
          <p:cNvPr id="3" name="Grafik 2" descr="Ein Bild, das Text enthält.&#10;&#10;Automatisch generierte Beschreibung">
            <a:extLst>
              <a:ext uri="{FF2B5EF4-FFF2-40B4-BE49-F238E27FC236}">
                <a16:creationId xmlns:a16="http://schemas.microsoft.com/office/drawing/2014/main" id="{6D724555-C2DD-23B3-2CD0-E79A6EDDA80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64640503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3" name="Fußzeilenplatzhalter 2"/>
          <p:cNvSpPr>
            <a:spLocks noGrp="1"/>
          </p:cNvSpPr>
          <p:nvPr>
            <p:ph type="ftr" sz="quarter" idx="11"/>
          </p:nvPr>
        </p:nvSpPr>
        <p:spPr>
          <a:xfrm>
            <a:off x="4038600" y="6356350"/>
            <a:ext cx="4114800" cy="365125"/>
          </a:xfrm>
          <a:prstGeom prst="rect">
            <a:avLst/>
          </a:prstGeom>
        </p:spPr>
        <p:txBody>
          <a:bodyPr/>
          <a:lstStyle/>
          <a:p>
            <a:endParaRPr lang="de-DE"/>
          </a:p>
        </p:txBody>
      </p:sp>
      <p:sp>
        <p:nvSpPr>
          <p:cNvPr id="4" name="Foliennummernplatzhalter 3"/>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148641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a:prstGeom prst="rect">
            <a:avLst/>
          </a:prstGeo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3420498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a:prstGeom prst="rect">
            <a:avLst/>
          </a:prstGeo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3789623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838200" y="1825625"/>
            <a:ext cx="10515600" cy="4351338"/>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3418238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2243411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Unterabschnitt">
    <p:bg>
      <p:bgPr>
        <a:solidFill>
          <a:schemeClr val="bg1"/>
        </a:solidFill>
        <a:effectLst/>
      </p:bgPr>
    </p:bg>
    <p:spTree>
      <p:nvGrpSpPr>
        <p:cNvPr id="1" name=""/>
        <p:cNvGrpSpPr/>
        <p:nvPr/>
      </p:nvGrpSpPr>
      <p:grpSpPr>
        <a:xfrm>
          <a:off x="0" y="0"/>
          <a:ext cx="0" cy="0"/>
          <a:chOff x="0" y="0"/>
          <a:chExt cx="0" cy="0"/>
        </a:xfrm>
      </p:grpSpPr>
      <p:cxnSp>
        <p:nvCxnSpPr>
          <p:cNvPr id="4" name="Gerade Verbindung 7"/>
          <p:cNvCxnSpPr/>
          <p:nvPr/>
        </p:nvCxnSpPr>
        <p:spPr>
          <a:xfrm>
            <a:off x="425452" y="692150"/>
            <a:ext cx="1133474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173" name="Titelplatzhalter 1"/>
          <p:cNvSpPr>
            <a:spLocks noGrp="1"/>
          </p:cNvSpPr>
          <p:nvPr>
            <p:ph type="ctrTitle"/>
          </p:nvPr>
        </p:nvSpPr>
        <p:spPr>
          <a:xfrm>
            <a:off x="914400" y="2319343"/>
            <a:ext cx="10363200" cy="1470025"/>
          </a:xfrm>
          <a:prstGeom prst="rect">
            <a:avLst/>
          </a:prstGeom>
        </p:spPr>
        <p:txBody>
          <a:bodyPr/>
          <a:lstStyle>
            <a:lvl1pPr algn="ctr">
              <a:defRPr sz="4000" smtClean="0"/>
            </a:lvl1pPr>
          </a:lstStyle>
          <a:p>
            <a:pPr lvl="0"/>
            <a:r>
              <a:rPr lang="de-DE" noProof="0" dirty="0"/>
              <a:t>Titelmasterformat durch Klicken bearbeiten</a:t>
            </a:r>
          </a:p>
        </p:txBody>
      </p:sp>
      <p:cxnSp>
        <p:nvCxnSpPr>
          <p:cNvPr id="14" name="Gerade Verbindung 9"/>
          <p:cNvCxnSpPr/>
          <p:nvPr userDrawn="1"/>
        </p:nvCxnSpPr>
        <p:spPr>
          <a:xfrm>
            <a:off x="323851" y="6307140"/>
            <a:ext cx="115327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Box 10"/>
          <p:cNvSpPr txBox="1">
            <a:spLocks noChangeArrowheads="1"/>
          </p:cNvSpPr>
          <p:nvPr userDrawn="1"/>
        </p:nvSpPr>
        <p:spPr bwMode="auto">
          <a:xfrm>
            <a:off x="251521" y="6564297"/>
            <a:ext cx="18902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i="0" dirty="0"/>
              <a:t>Lehrstuhl Prof. Dr. Spindler </a:t>
            </a:r>
          </a:p>
        </p:txBody>
      </p:sp>
      <p:sp>
        <p:nvSpPr>
          <p:cNvPr id="16" name="Text Box 8"/>
          <p:cNvSpPr txBox="1">
            <a:spLocks noChangeArrowheads="1"/>
          </p:cNvSpPr>
          <p:nvPr userDrawn="1"/>
        </p:nvSpPr>
        <p:spPr bwMode="auto">
          <a:xfrm>
            <a:off x="250825" y="6335715"/>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a:t>
            </a:r>
            <a:r>
              <a:rPr lang="de-DE" sz="1000" b="1" baseline="0" dirty="0"/>
              <a:t> Tom Hubert</a:t>
            </a:r>
            <a:endParaRPr lang="de-DE" sz="1000" dirty="0"/>
          </a:p>
        </p:txBody>
      </p:sp>
      <p:cxnSp>
        <p:nvCxnSpPr>
          <p:cNvPr id="10" name="Gerade Verbindung 7"/>
          <p:cNvCxnSpPr/>
          <p:nvPr userDrawn="1"/>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Grafik 10" descr="Siegel_Zeugnis.jpg">
            <a:extLst>
              <a:ext uri="{FF2B5EF4-FFF2-40B4-BE49-F238E27FC236}">
                <a16:creationId xmlns:a16="http://schemas.microsoft.com/office/drawing/2014/main" id="{42A63484-7773-F132-0201-6F39BADDC6C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fik 16" descr="Ein Bild, das Text enthält.&#10;&#10;Automatisch generierte Beschreibung">
            <a:extLst>
              <a:ext uri="{FF2B5EF4-FFF2-40B4-BE49-F238E27FC236}">
                <a16:creationId xmlns:a16="http://schemas.microsoft.com/office/drawing/2014/main" id="{5453004A-33AA-A6A5-3DED-8CB7FC2A69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3374233998"/>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Vergleich">
    <p:spTree>
      <p:nvGrpSpPr>
        <p:cNvPr id="1" name=""/>
        <p:cNvGrpSpPr/>
        <p:nvPr/>
      </p:nvGrpSpPr>
      <p:grpSpPr>
        <a:xfrm>
          <a:off x="0" y="0"/>
          <a:ext cx="0" cy="0"/>
          <a:chOff x="0" y="0"/>
          <a:chExt cx="0" cy="0"/>
        </a:xfrm>
      </p:grpSpPr>
      <p:cxnSp>
        <p:nvCxnSpPr>
          <p:cNvPr id="10" name="Gerade Verbindung 7"/>
          <p:cNvCxnSpPr/>
          <p:nvPr userDrawn="1"/>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15" name="Text Box 8"/>
          <p:cNvSpPr txBox="1">
            <a:spLocks noChangeArrowheads="1"/>
          </p:cNvSpPr>
          <p:nvPr userDrawn="1"/>
        </p:nvSpPr>
        <p:spPr bwMode="auto">
          <a:xfrm>
            <a:off x="250825" y="6335713"/>
            <a:ext cx="1763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Christian Schott</a:t>
            </a:r>
            <a:endParaRPr lang="de-DE" sz="1000" dirty="0"/>
          </a:p>
        </p:txBody>
      </p:sp>
      <p:sp>
        <p:nvSpPr>
          <p:cNvPr id="16" name="Titel 1"/>
          <p:cNvSpPr>
            <a:spLocks noGrp="1"/>
          </p:cNvSpPr>
          <p:nvPr>
            <p:ph type="title"/>
          </p:nvPr>
        </p:nvSpPr>
        <p:spPr>
          <a:xfrm>
            <a:off x="211138" y="115888"/>
            <a:ext cx="10685462" cy="490537"/>
          </a:xfrm>
        </p:spPr>
        <p:txBody>
          <a:bodyPr>
            <a:normAutofit/>
          </a:bodyPr>
          <a:lstStyle>
            <a:lvl1pPr>
              <a:defRPr sz="2400" b="1">
                <a:latin typeface="Calibri" charset="0"/>
                <a:ea typeface="Calibri" charset="0"/>
                <a:cs typeface="Calibri" charset="0"/>
              </a:defRPr>
            </a:lvl1pPr>
          </a:lstStyle>
          <a:p>
            <a:r>
              <a:rPr lang="de-DE" dirty="0"/>
              <a:t>Titelmasterformat durch Klicken bearbeiten</a:t>
            </a:r>
          </a:p>
        </p:txBody>
      </p:sp>
      <p:sp>
        <p:nvSpPr>
          <p:cNvPr id="17" name="Inhaltsplatzhalter 2"/>
          <p:cNvSpPr>
            <a:spLocks noGrp="1"/>
          </p:cNvSpPr>
          <p:nvPr>
            <p:ph sz="half" idx="1"/>
          </p:nvPr>
        </p:nvSpPr>
        <p:spPr>
          <a:xfrm>
            <a:off x="838200" y="1825625"/>
            <a:ext cx="5156200"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8" name="Inhaltsplatzhalter 3"/>
          <p:cNvSpPr>
            <a:spLocks noGrp="1"/>
          </p:cNvSpPr>
          <p:nvPr>
            <p:ph sz="half" idx="2"/>
          </p:nvPr>
        </p:nvSpPr>
        <p:spPr>
          <a:xfrm>
            <a:off x="6197600" y="1825625"/>
            <a:ext cx="5156200"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9" name="Textplatzhalter 2"/>
          <p:cNvSpPr>
            <a:spLocks noGrp="1"/>
          </p:cNvSpPr>
          <p:nvPr>
            <p:ph type="body" idx="10"/>
          </p:nvPr>
        </p:nvSpPr>
        <p:spPr>
          <a:xfrm>
            <a:off x="838203" y="1001713"/>
            <a:ext cx="5158316"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dirty="0"/>
              <a:t>Textmasterformat bearbeiten</a:t>
            </a:r>
          </a:p>
        </p:txBody>
      </p:sp>
      <p:sp>
        <p:nvSpPr>
          <p:cNvPr id="20" name="Textplatzhalter 4"/>
          <p:cNvSpPr>
            <a:spLocks noGrp="1"/>
          </p:cNvSpPr>
          <p:nvPr>
            <p:ph type="body" sz="quarter" idx="3"/>
          </p:nvPr>
        </p:nvSpPr>
        <p:spPr>
          <a:xfrm>
            <a:off x="6170084" y="1001713"/>
            <a:ext cx="518371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a:t>Textmasterformat bearbeiten</a:t>
            </a:r>
          </a:p>
        </p:txBody>
      </p:sp>
      <p:pic>
        <p:nvPicPr>
          <p:cNvPr id="23" name="Grafik 10" descr="Siegel_Zeugnis.jpg">
            <a:extLst>
              <a:ext uri="{FF2B5EF4-FFF2-40B4-BE49-F238E27FC236}">
                <a16:creationId xmlns:a16="http://schemas.microsoft.com/office/drawing/2014/main" id="{F78D1024-E748-7726-4DA4-603746B066B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Grafik 23" descr="Ein Bild, das Text enthält.&#10;&#10;Automatisch generierte Beschreibung">
            <a:extLst>
              <a:ext uri="{FF2B5EF4-FFF2-40B4-BE49-F238E27FC236}">
                <a16:creationId xmlns:a16="http://schemas.microsoft.com/office/drawing/2014/main" id="{C7DFABBB-64F4-1C26-8817-4D99E0B7CB6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3080002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Unterabschnitt">
    <p:bg>
      <p:bgPr>
        <a:solidFill>
          <a:schemeClr val="bg1"/>
        </a:solidFill>
        <a:effectLst/>
      </p:bgPr>
    </p:bg>
    <p:spTree>
      <p:nvGrpSpPr>
        <p:cNvPr id="1" name=""/>
        <p:cNvGrpSpPr/>
        <p:nvPr/>
      </p:nvGrpSpPr>
      <p:grpSpPr>
        <a:xfrm>
          <a:off x="0" y="0"/>
          <a:ext cx="0" cy="0"/>
          <a:chOff x="0" y="0"/>
          <a:chExt cx="0" cy="0"/>
        </a:xfrm>
      </p:grpSpPr>
      <p:cxnSp>
        <p:nvCxnSpPr>
          <p:cNvPr id="4" name="Gerade Verbindung 7"/>
          <p:cNvCxnSpPr/>
          <p:nvPr/>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9" name="Text Box 8"/>
          <p:cNvSpPr txBox="1">
            <a:spLocks noChangeArrowheads="1"/>
          </p:cNvSpPr>
          <p:nvPr userDrawn="1"/>
        </p:nvSpPr>
        <p:spPr bwMode="auto">
          <a:xfrm>
            <a:off x="250825" y="6335713"/>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Tom Hubert</a:t>
            </a:r>
            <a:endParaRPr lang="de-DE" sz="1000" dirty="0"/>
          </a:p>
        </p:txBody>
      </p:sp>
      <p:sp>
        <p:nvSpPr>
          <p:cNvPr id="7173" name="Titelplatzhalter 1"/>
          <p:cNvSpPr>
            <a:spLocks noGrp="1"/>
          </p:cNvSpPr>
          <p:nvPr>
            <p:ph type="ctrTitle"/>
          </p:nvPr>
        </p:nvSpPr>
        <p:spPr>
          <a:xfrm>
            <a:off x="914400" y="2319343"/>
            <a:ext cx="10363200" cy="1470025"/>
          </a:xfrm>
          <a:prstGeom prst="rect">
            <a:avLst/>
          </a:prstGeom>
        </p:spPr>
        <p:txBody>
          <a:bodyPr/>
          <a:lstStyle>
            <a:lvl1pPr algn="ctr">
              <a:defRPr sz="2800" smtClean="0"/>
            </a:lvl1pPr>
          </a:lstStyle>
          <a:p>
            <a:pPr lvl="0"/>
            <a:r>
              <a:rPr lang="de-DE" noProof="0" dirty="0"/>
              <a:t>Titelmasterformat durch Klicken bearbeiten</a:t>
            </a:r>
          </a:p>
        </p:txBody>
      </p:sp>
      <p:sp>
        <p:nvSpPr>
          <p:cNvPr id="7174" name="Textplatzhalter 2"/>
          <p:cNvSpPr>
            <a:spLocks noGrp="1"/>
          </p:cNvSpPr>
          <p:nvPr>
            <p:ph type="subTitle" idx="1"/>
          </p:nvPr>
        </p:nvSpPr>
        <p:spPr>
          <a:xfrm>
            <a:off x="1828800" y="4340225"/>
            <a:ext cx="8534400" cy="1752600"/>
          </a:xfrm>
          <a:prstGeom prst="rect">
            <a:avLst/>
          </a:prstGeom>
        </p:spPr>
        <p:txBody>
          <a:bodyPr/>
          <a:lstStyle>
            <a:lvl1pPr marL="0" indent="0" algn="ctr">
              <a:buFont typeface="Arial" charset="0"/>
              <a:buNone/>
              <a:defRPr smtClean="0"/>
            </a:lvl1pPr>
          </a:lstStyle>
          <a:p>
            <a:pPr lvl="0"/>
            <a:r>
              <a:rPr lang="de-DE" noProof="0" dirty="0"/>
              <a:t>Formatvorlage des Untertitelmasters durch Klicken bearbeiten</a:t>
            </a:r>
          </a:p>
        </p:txBody>
      </p:sp>
      <p:pic>
        <p:nvPicPr>
          <p:cNvPr id="12" name="Grafik 10" descr="Siegel_Zeugnis.jpg">
            <a:extLst>
              <a:ext uri="{FF2B5EF4-FFF2-40B4-BE49-F238E27FC236}">
                <a16:creationId xmlns:a16="http://schemas.microsoft.com/office/drawing/2014/main" id="{A37B1A72-3D93-3D3E-A225-C8993069A86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12" descr="Ein Bild, das Text enthält.&#10;&#10;Automatisch generierte Beschreibung">
            <a:extLst>
              <a:ext uri="{FF2B5EF4-FFF2-40B4-BE49-F238E27FC236}">
                <a16:creationId xmlns:a16="http://schemas.microsoft.com/office/drawing/2014/main" id="{4CCAD936-4E3F-2923-CCD0-A81657C7E1F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550063620"/>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ndardfolie">
    <p:spTree>
      <p:nvGrpSpPr>
        <p:cNvPr id="1" name=""/>
        <p:cNvGrpSpPr/>
        <p:nvPr/>
      </p:nvGrpSpPr>
      <p:grpSpPr>
        <a:xfrm>
          <a:off x="0" y="0"/>
          <a:ext cx="0" cy="0"/>
          <a:chOff x="0" y="0"/>
          <a:chExt cx="0" cy="0"/>
        </a:xfrm>
      </p:grpSpPr>
      <p:cxnSp>
        <p:nvCxnSpPr>
          <p:cNvPr id="4" name="Gerade Verbindung 7"/>
          <p:cNvCxnSpPr/>
          <p:nvPr userDrawn="1"/>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9" name="Text Box 8"/>
          <p:cNvSpPr txBox="1">
            <a:spLocks noChangeArrowheads="1"/>
          </p:cNvSpPr>
          <p:nvPr userDrawn="1"/>
        </p:nvSpPr>
        <p:spPr bwMode="auto">
          <a:xfrm>
            <a:off x="250825" y="6335713"/>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Tom Hubert</a:t>
            </a:r>
            <a:endParaRPr lang="de-DE" sz="1000" dirty="0"/>
          </a:p>
        </p:txBody>
      </p:sp>
      <p:sp>
        <p:nvSpPr>
          <p:cNvPr id="3" name="Untertitel 2"/>
          <p:cNvSpPr>
            <a:spLocks noGrp="1"/>
          </p:cNvSpPr>
          <p:nvPr>
            <p:ph type="subTitle" idx="1"/>
          </p:nvPr>
        </p:nvSpPr>
        <p:spPr>
          <a:xfrm>
            <a:off x="666712" y="1428736"/>
            <a:ext cx="11144328" cy="4626007"/>
          </a:xfrm>
          <a:prstGeom prst="rect">
            <a:avLst/>
          </a:prstGeom>
        </p:spPr>
        <p:txBody>
          <a:bodyPr>
            <a:normAutofit/>
          </a:bodyPr>
          <a:lstStyle>
            <a:lvl1pPr marL="0" indent="0" algn="l">
              <a:buNone/>
              <a:defRPr sz="2400">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de-DE" dirty="0"/>
              <a:t>Formatvorlage des Untertitelmasters durch Klicken bearbeiten</a:t>
            </a:r>
          </a:p>
        </p:txBody>
      </p:sp>
      <p:sp>
        <p:nvSpPr>
          <p:cNvPr id="16" name="Titel 1"/>
          <p:cNvSpPr>
            <a:spLocks noGrp="1"/>
          </p:cNvSpPr>
          <p:nvPr>
            <p:ph type="title"/>
          </p:nvPr>
        </p:nvSpPr>
        <p:spPr>
          <a:xfrm>
            <a:off x="211668" y="115893"/>
            <a:ext cx="10684933" cy="490537"/>
          </a:xfrm>
          <a:prstGeom prst="rect">
            <a:avLst/>
          </a:prstGeom>
        </p:spPr>
        <p:txBody>
          <a:bodyPr/>
          <a:lstStyle>
            <a:lvl1pPr>
              <a:defRPr sz="2400" b="1">
                <a:latin typeface="Calibri" charset="0"/>
                <a:ea typeface="Calibri" charset="0"/>
                <a:cs typeface="Calibri" charset="0"/>
              </a:defRPr>
            </a:lvl1pPr>
          </a:lstStyle>
          <a:p>
            <a:r>
              <a:rPr lang="de-DE" dirty="0"/>
              <a:t>Titelmasterformat durch Klicken bearbeiten</a:t>
            </a:r>
          </a:p>
        </p:txBody>
      </p:sp>
      <p:pic>
        <p:nvPicPr>
          <p:cNvPr id="10" name="Grafik 10" descr="Siegel_Zeugnis.jpg">
            <a:extLst>
              <a:ext uri="{FF2B5EF4-FFF2-40B4-BE49-F238E27FC236}">
                <a16:creationId xmlns:a16="http://schemas.microsoft.com/office/drawing/2014/main" id="{CBD1C76D-7BF9-7570-1F8D-9036E94C2E6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12" descr="Ein Bild, das Text enthält.&#10;&#10;Automatisch generierte Beschreibung">
            <a:extLst>
              <a:ext uri="{FF2B5EF4-FFF2-40B4-BE49-F238E27FC236}">
                <a16:creationId xmlns:a16="http://schemas.microsoft.com/office/drawing/2014/main" id="{0B6C4AD5-F89B-12A0-1003-1F621D2329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490385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cxnSp>
        <p:nvCxnSpPr>
          <p:cNvPr id="13" name="Gerade Verbindung 7"/>
          <p:cNvCxnSpPr/>
          <p:nvPr userDrawn="1"/>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20" name="Text Box 8"/>
          <p:cNvSpPr txBox="1">
            <a:spLocks noChangeArrowheads="1"/>
          </p:cNvSpPr>
          <p:nvPr userDrawn="1"/>
        </p:nvSpPr>
        <p:spPr bwMode="auto">
          <a:xfrm>
            <a:off x="250825" y="6335713"/>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Tom Hubert</a:t>
            </a:r>
            <a:endParaRPr lang="de-DE" sz="1000" dirty="0"/>
          </a:p>
        </p:txBody>
      </p:sp>
      <p:sp>
        <p:nvSpPr>
          <p:cNvPr id="21" name="Titel 1"/>
          <p:cNvSpPr>
            <a:spLocks noGrp="1"/>
          </p:cNvSpPr>
          <p:nvPr>
            <p:ph type="title"/>
          </p:nvPr>
        </p:nvSpPr>
        <p:spPr>
          <a:xfrm>
            <a:off x="211138" y="115888"/>
            <a:ext cx="10685462" cy="490537"/>
          </a:xfrm>
        </p:spPr>
        <p:txBody>
          <a:bodyPr>
            <a:normAutofit/>
          </a:bodyPr>
          <a:lstStyle>
            <a:lvl1pPr>
              <a:defRPr sz="2400" b="1">
                <a:latin typeface="Calibri" charset="0"/>
                <a:ea typeface="Calibri" charset="0"/>
                <a:cs typeface="Calibri" charset="0"/>
              </a:defRPr>
            </a:lvl1pPr>
          </a:lstStyle>
          <a:p>
            <a:r>
              <a:rPr lang="de-DE" dirty="0"/>
              <a:t>Titelmasterformat durch Klicken bearbeiten</a:t>
            </a:r>
          </a:p>
        </p:txBody>
      </p:sp>
      <p:sp>
        <p:nvSpPr>
          <p:cNvPr id="22" name="Inhaltsplatzhalter 2"/>
          <p:cNvSpPr>
            <a:spLocks noGrp="1"/>
          </p:cNvSpPr>
          <p:nvPr>
            <p:ph sz="half" idx="1"/>
          </p:nvPr>
        </p:nvSpPr>
        <p:spPr>
          <a:xfrm>
            <a:off x="838200" y="1825625"/>
            <a:ext cx="5156200"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3" name="Inhaltsplatzhalter 3"/>
          <p:cNvSpPr>
            <a:spLocks noGrp="1"/>
          </p:cNvSpPr>
          <p:nvPr>
            <p:ph sz="half" idx="2"/>
          </p:nvPr>
        </p:nvSpPr>
        <p:spPr>
          <a:xfrm>
            <a:off x="6197600" y="1825625"/>
            <a:ext cx="5156200"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4" name="Textplatzhalter 2"/>
          <p:cNvSpPr>
            <a:spLocks noGrp="1"/>
          </p:cNvSpPr>
          <p:nvPr>
            <p:ph type="body" idx="10"/>
          </p:nvPr>
        </p:nvSpPr>
        <p:spPr>
          <a:xfrm>
            <a:off x="838203" y="1001713"/>
            <a:ext cx="5158316"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dirty="0"/>
              <a:t>Textmasterformat bearbeiten</a:t>
            </a:r>
          </a:p>
        </p:txBody>
      </p:sp>
      <p:sp>
        <p:nvSpPr>
          <p:cNvPr id="25" name="Textplatzhalter 4"/>
          <p:cNvSpPr>
            <a:spLocks noGrp="1"/>
          </p:cNvSpPr>
          <p:nvPr>
            <p:ph type="body" sz="quarter" idx="3"/>
          </p:nvPr>
        </p:nvSpPr>
        <p:spPr>
          <a:xfrm>
            <a:off x="6170084" y="1001713"/>
            <a:ext cx="518371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a:t>Textmasterformat bearbeiten</a:t>
            </a:r>
          </a:p>
        </p:txBody>
      </p:sp>
      <p:pic>
        <p:nvPicPr>
          <p:cNvPr id="14" name="Grafik 10" descr="Siegel_Zeugnis.jpg">
            <a:extLst>
              <a:ext uri="{FF2B5EF4-FFF2-40B4-BE49-F238E27FC236}">
                <a16:creationId xmlns:a16="http://schemas.microsoft.com/office/drawing/2014/main" id="{C22907A9-1D40-39B1-6B12-19A378BE05D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14" descr="Ein Bild, das Text enthält.&#10;&#10;Automatisch generierte Beschreibung">
            <a:extLst>
              <a:ext uri="{FF2B5EF4-FFF2-40B4-BE49-F238E27FC236}">
                <a16:creationId xmlns:a16="http://schemas.microsoft.com/office/drawing/2014/main" id="{FFC931A7-5378-256D-3D78-CC460B7AEDC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412883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folie">
    <p:spTree>
      <p:nvGrpSpPr>
        <p:cNvPr id="1" name=""/>
        <p:cNvGrpSpPr/>
        <p:nvPr/>
      </p:nvGrpSpPr>
      <p:grpSpPr>
        <a:xfrm>
          <a:off x="0" y="0"/>
          <a:ext cx="0" cy="0"/>
          <a:chOff x="0" y="0"/>
          <a:chExt cx="0" cy="0"/>
        </a:xfrm>
      </p:grpSpPr>
      <p:cxnSp>
        <p:nvCxnSpPr>
          <p:cNvPr id="4" name="Gerade Verbindung 7"/>
          <p:cNvCxnSpPr/>
          <p:nvPr userDrawn="1"/>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9" name="Text Box 8"/>
          <p:cNvSpPr txBox="1">
            <a:spLocks noChangeArrowheads="1"/>
          </p:cNvSpPr>
          <p:nvPr userDrawn="1"/>
        </p:nvSpPr>
        <p:spPr bwMode="auto">
          <a:xfrm>
            <a:off x="250825" y="6335713"/>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Tom Hubert</a:t>
            </a:r>
            <a:endParaRPr lang="de-DE" sz="1000" dirty="0"/>
          </a:p>
        </p:txBody>
      </p:sp>
      <p:sp>
        <p:nvSpPr>
          <p:cNvPr id="3" name="Untertitel 2"/>
          <p:cNvSpPr>
            <a:spLocks noGrp="1"/>
          </p:cNvSpPr>
          <p:nvPr>
            <p:ph type="subTitle" idx="1"/>
          </p:nvPr>
        </p:nvSpPr>
        <p:spPr>
          <a:xfrm>
            <a:off x="666712" y="1428736"/>
            <a:ext cx="11144328" cy="4626007"/>
          </a:xfrm>
          <a:prstGeom prst="rect">
            <a:avLst/>
          </a:prstGeom>
        </p:spPr>
        <p:txBody>
          <a:bodyPr>
            <a:normAutofit/>
          </a:bodyPr>
          <a:lstStyle>
            <a:lvl1pPr marL="0" indent="0" algn="l">
              <a:buNone/>
              <a:defRPr sz="2400">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de-DE" dirty="0"/>
              <a:t>Formatvorlage des Untertitelmasters durch Klicken bearbeiten</a:t>
            </a:r>
          </a:p>
        </p:txBody>
      </p:sp>
      <p:sp>
        <p:nvSpPr>
          <p:cNvPr id="16" name="Titel 1"/>
          <p:cNvSpPr>
            <a:spLocks noGrp="1"/>
          </p:cNvSpPr>
          <p:nvPr>
            <p:ph type="title"/>
          </p:nvPr>
        </p:nvSpPr>
        <p:spPr>
          <a:xfrm>
            <a:off x="211668" y="115893"/>
            <a:ext cx="11548532" cy="490537"/>
          </a:xfrm>
          <a:prstGeom prst="rect">
            <a:avLst/>
          </a:prstGeom>
        </p:spPr>
        <p:txBody>
          <a:bodyPr/>
          <a:lstStyle/>
          <a:p>
            <a:r>
              <a:rPr lang="de-DE" dirty="0"/>
              <a:t>Titelmasterformat durch Klicken bearbeiten</a:t>
            </a:r>
          </a:p>
        </p:txBody>
      </p:sp>
      <p:sp>
        <p:nvSpPr>
          <p:cNvPr id="10" name="Foliennummernplatzhalter 5"/>
          <p:cNvSpPr>
            <a:spLocks noGrp="1"/>
          </p:cNvSpPr>
          <p:nvPr>
            <p:ph type="sldNum" sz="quarter" idx="10"/>
          </p:nvPr>
        </p:nvSpPr>
        <p:spPr>
          <a:xfrm>
            <a:off x="8610600" y="6356350"/>
            <a:ext cx="2743200" cy="365125"/>
          </a:xfrm>
          <a:prstGeom prst="rect">
            <a:avLst/>
          </a:prstGeom>
        </p:spPr>
        <p:txBody>
          <a:bodyPr/>
          <a:lstStyle>
            <a:lvl1pPr>
              <a:defRPr smtClean="0"/>
            </a:lvl1pPr>
          </a:lstStyle>
          <a:p>
            <a:pPr>
              <a:defRPr/>
            </a:pPr>
            <a:fld id="{155F6D71-9DE4-444F-B836-5CCEAF6D1992}" type="slidenum">
              <a:rPr lang="de-DE"/>
              <a:pPr>
                <a:defRPr/>
              </a:pPr>
              <a:t>‹Nr.›</a:t>
            </a:fld>
            <a:endParaRPr lang="de-DE"/>
          </a:p>
        </p:txBody>
      </p:sp>
      <p:pic>
        <p:nvPicPr>
          <p:cNvPr id="13" name="Grafik 10" descr="Siegel_Zeugnis.jpg">
            <a:extLst>
              <a:ext uri="{FF2B5EF4-FFF2-40B4-BE49-F238E27FC236}">
                <a16:creationId xmlns:a16="http://schemas.microsoft.com/office/drawing/2014/main" id="{DFDA95F6-2D1A-F9F6-B4FB-CB7119FABFD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13" descr="Ein Bild, das Text enthält.&#10;&#10;Automatisch generierte Beschreibung">
            <a:extLst>
              <a:ext uri="{FF2B5EF4-FFF2-40B4-BE49-F238E27FC236}">
                <a16:creationId xmlns:a16="http://schemas.microsoft.com/office/drawing/2014/main" id="{8D921F59-4847-957B-79CC-C736A47296D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2367478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2516346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838200" y="1825625"/>
            <a:ext cx="10515600" cy="435133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41590164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1_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a:prstGeom prst="rect">
            <a:avLst/>
          </a:prstGeo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4018804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Vergleich">
    <p:spTree>
      <p:nvGrpSpPr>
        <p:cNvPr id="1" name=""/>
        <p:cNvGrpSpPr/>
        <p:nvPr/>
      </p:nvGrpSpPr>
      <p:grpSpPr>
        <a:xfrm>
          <a:off x="0" y="0"/>
          <a:ext cx="0" cy="0"/>
          <a:chOff x="0" y="0"/>
          <a:chExt cx="0" cy="0"/>
        </a:xfrm>
      </p:grpSpPr>
      <p:cxnSp>
        <p:nvCxnSpPr>
          <p:cNvPr id="10" name="Gerade Verbindung 7"/>
          <p:cNvCxnSpPr/>
          <p:nvPr userDrawn="1"/>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15" name="Text Box 8"/>
          <p:cNvSpPr txBox="1">
            <a:spLocks noChangeArrowheads="1"/>
          </p:cNvSpPr>
          <p:nvPr userDrawn="1"/>
        </p:nvSpPr>
        <p:spPr bwMode="auto">
          <a:xfrm>
            <a:off x="250825" y="6335713"/>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Tom Hubert</a:t>
            </a:r>
            <a:endParaRPr lang="de-DE" sz="1000" dirty="0"/>
          </a:p>
        </p:txBody>
      </p:sp>
      <p:sp>
        <p:nvSpPr>
          <p:cNvPr id="16" name="Titel 1"/>
          <p:cNvSpPr>
            <a:spLocks noGrp="1"/>
          </p:cNvSpPr>
          <p:nvPr>
            <p:ph type="title"/>
          </p:nvPr>
        </p:nvSpPr>
        <p:spPr>
          <a:xfrm>
            <a:off x="211138" y="115888"/>
            <a:ext cx="10685462" cy="490537"/>
          </a:xfrm>
        </p:spPr>
        <p:txBody>
          <a:bodyPr>
            <a:normAutofit/>
          </a:bodyPr>
          <a:lstStyle>
            <a:lvl1pPr>
              <a:defRPr sz="2400" b="1">
                <a:latin typeface="Calibri" charset="0"/>
                <a:ea typeface="Calibri" charset="0"/>
                <a:cs typeface="Calibri" charset="0"/>
              </a:defRPr>
            </a:lvl1pPr>
          </a:lstStyle>
          <a:p>
            <a:r>
              <a:rPr lang="de-DE" dirty="0"/>
              <a:t>Titelmasterformat durch Klicken bearbeiten</a:t>
            </a:r>
          </a:p>
        </p:txBody>
      </p:sp>
      <p:sp>
        <p:nvSpPr>
          <p:cNvPr id="17" name="Inhaltsplatzhalter 2"/>
          <p:cNvSpPr>
            <a:spLocks noGrp="1"/>
          </p:cNvSpPr>
          <p:nvPr>
            <p:ph sz="half" idx="1"/>
          </p:nvPr>
        </p:nvSpPr>
        <p:spPr>
          <a:xfrm>
            <a:off x="838200" y="1825625"/>
            <a:ext cx="5156200"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8" name="Inhaltsplatzhalter 3"/>
          <p:cNvSpPr>
            <a:spLocks noGrp="1"/>
          </p:cNvSpPr>
          <p:nvPr>
            <p:ph sz="half" idx="2"/>
          </p:nvPr>
        </p:nvSpPr>
        <p:spPr>
          <a:xfrm>
            <a:off x="6197600" y="1825625"/>
            <a:ext cx="5156200"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9" name="Textplatzhalter 2"/>
          <p:cNvSpPr>
            <a:spLocks noGrp="1"/>
          </p:cNvSpPr>
          <p:nvPr>
            <p:ph type="body" idx="10"/>
          </p:nvPr>
        </p:nvSpPr>
        <p:spPr>
          <a:xfrm>
            <a:off x="838203" y="1001713"/>
            <a:ext cx="5158316"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dirty="0"/>
              <a:t>Textmasterformat bearbeiten</a:t>
            </a:r>
          </a:p>
        </p:txBody>
      </p:sp>
      <p:sp>
        <p:nvSpPr>
          <p:cNvPr id="20" name="Textplatzhalter 4"/>
          <p:cNvSpPr>
            <a:spLocks noGrp="1"/>
          </p:cNvSpPr>
          <p:nvPr>
            <p:ph type="body" sz="quarter" idx="3"/>
          </p:nvPr>
        </p:nvSpPr>
        <p:spPr>
          <a:xfrm>
            <a:off x="6170084" y="1001713"/>
            <a:ext cx="518371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a:t>Textmasterformat bearbeiten</a:t>
            </a:r>
          </a:p>
        </p:txBody>
      </p:sp>
      <p:pic>
        <p:nvPicPr>
          <p:cNvPr id="23" name="Grafik 10" descr="Siegel_Zeugnis.jpg">
            <a:extLst>
              <a:ext uri="{FF2B5EF4-FFF2-40B4-BE49-F238E27FC236}">
                <a16:creationId xmlns:a16="http://schemas.microsoft.com/office/drawing/2014/main" id="{72138D1A-572C-09F7-DB0D-4C9C62D7A1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Grafik 23" descr="Ein Bild, das Text enthält.&#10;&#10;Automatisch generierte Beschreibung">
            <a:extLst>
              <a:ext uri="{FF2B5EF4-FFF2-40B4-BE49-F238E27FC236}">
                <a16:creationId xmlns:a16="http://schemas.microsoft.com/office/drawing/2014/main" id="{141A4674-D856-C9AD-7901-DC3FF005EB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4037310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4166303-B147-46D1-8408-6A423240A843}" type="datetimeFigureOut">
              <a:rPr lang="de-DE" smtClean="0"/>
              <a:t>22.07.2022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CD75260-3E4D-48C2-AFAC-22B7F306EDE6}" type="slidenum">
              <a:rPr lang="de-DE" smtClean="0"/>
              <a:t>‹Nr.›</a:t>
            </a:fld>
            <a:endParaRPr lang="de-DE"/>
          </a:p>
        </p:txBody>
      </p:sp>
      <p:pic>
        <p:nvPicPr>
          <p:cNvPr id="9" name="Grafik 10" descr="Siegel_Zeugnis.jpg">
            <a:extLst>
              <a:ext uri="{FF2B5EF4-FFF2-40B4-BE49-F238E27FC236}">
                <a16:creationId xmlns:a16="http://schemas.microsoft.com/office/drawing/2014/main" id="{9152F1C4-CF7D-1783-E36D-013A1D8D23C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9" descr="Ein Bild, das Text enthält.&#10;&#10;Automatisch generierte Beschreibung">
            <a:extLst>
              <a:ext uri="{FF2B5EF4-FFF2-40B4-BE49-F238E27FC236}">
                <a16:creationId xmlns:a16="http://schemas.microsoft.com/office/drawing/2014/main" id="{147F55EC-4ED6-30DB-3591-20D8B7153CD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23041753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cxnSp>
        <p:nvCxnSpPr>
          <p:cNvPr id="7" name="Gerade Verbindung 7"/>
          <p:cNvCxnSpPr/>
          <p:nvPr userDrawn="1"/>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12" name="Text Box 8"/>
          <p:cNvSpPr txBox="1">
            <a:spLocks noChangeArrowheads="1"/>
          </p:cNvSpPr>
          <p:nvPr userDrawn="1"/>
        </p:nvSpPr>
        <p:spPr bwMode="auto">
          <a:xfrm>
            <a:off x="250825" y="6335713"/>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Tom Hubert</a:t>
            </a:r>
            <a:endParaRPr lang="de-DE" sz="1000" dirty="0"/>
          </a:p>
        </p:txBody>
      </p:sp>
      <p:sp>
        <p:nvSpPr>
          <p:cNvPr id="13" name="Untertitel 2"/>
          <p:cNvSpPr>
            <a:spLocks noGrp="1"/>
          </p:cNvSpPr>
          <p:nvPr>
            <p:ph type="subTitle" idx="1"/>
          </p:nvPr>
        </p:nvSpPr>
        <p:spPr>
          <a:xfrm>
            <a:off x="666712" y="1428736"/>
            <a:ext cx="11144328" cy="4626007"/>
          </a:xfrm>
          <a:prstGeom prst="rect">
            <a:avLst/>
          </a:prstGeom>
        </p:spPr>
        <p:txBody>
          <a:bodyPr>
            <a:normAutofit/>
          </a:bodyPr>
          <a:lstStyle>
            <a:lvl1pPr marL="0" indent="0" algn="l">
              <a:buNone/>
              <a:defRPr sz="2400">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de-DE" dirty="0"/>
              <a:t>Formatvorlage des Untertitelmasters durch Klicken bearbeiten</a:t>
            </a:r>
          </a:p>
        </p:txBody>
      </p:sp>
      <p:sp>
        <p:nvSpPr>
          <p:cNvPr id="14" name="Titel 1"/>
          <p:cNvSpPr>
            <a:spLocks noGrp="1"/>
          </p:cNvSpPr>
          <p:nvPr>
            <p:ph type="title"/>
          </p:nvPr>
        </p:nvSpPr>
        <p:spPr>
          <a:xfrm>
            <a:off x="211668" y="115893"/>
            <a:ext cx="10684933" cy="490537"/>
          </a:xfrm>
          <a:prstGeom prst="rect">
            <a:avLst/>
          </a:prstGeom>
        </p:spPr>
        <p:txBody>
          <a:bodyPr/>
          <a:lstStyle>
            <a:lvl1pPr>
              <a:defRPr sz="2400" b="1">
                <a:latin typeface="Calibri" charset="0"/>
                <a:ea typeface="Calibri" charset="0"/>
                <a:cs typeface="Calibri" charset="0"/>
              </a:defRPr>
            </a:lvl1pPr>
          </a:lstStyle>
          <a:p>
            <a:r>
              <a:rPr lang="de-DE" dirty="0"/>
              <a:t>Titelmasterformat durch Klicken bearbeiten</a:t>
            </a:r>
          </a:p>
        </p:txBody>
      </p:sp>
      <p:pic>
        <p:nvPicPr>
          <p:cNvPr id="15" name="Grafik 10" descr="Siegel_Zeugnis.jpg">
            <a:extLst>
              <a:ext uri="{FF2B5EF4-FFF2-40B4-BE49-F238E27FC236}">
                <a16:creationId xmlns:a16="http://schemas.microsoft.com/office/drawing/2014/main" id="{31CEE944-92BD-B229-C386-E7ADDDB6006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17" descr="Ein Bild, das Text enthält.&#10;&#10;Automatisch generierte Beschreibung">
            <a:extLst>
              <a:ext uri="{FF2B5EF4-FFF2-40B4-BE49-F238E27FC236}">
                <a16:creationId xmlns:a16="http://schemas.microsoft.com/office/drawing/2014/main" id="{B4A7C2C5-C2C8-0403-B63C-F50688719C9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9714262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pic>
        <p:nvPicPr>
          <p:cNvPr id="4" name="Grafik 10" descr="Siegel_Zeugnis.jpg">
            <a:extLst>
              <a:ext uri="{FF2B5EF4-FFF2-40B4-BE49-F238E27FC236}">
                <a16:creationId xmlns:a16="http://schemas.microsoft.com/office/drawing/2014/main" id="{A0ADBF53-CD87-A31F-AC13-79806546DBE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4" descr="Ein Bild, das Text enthält.&#10;&#10;Automatisch generierte Beschreibung">
            <a:extLst>
              <a:ext uri="{FF2B5EF4-FFF2-40B4-BE49-F238E27FC236}">
                <a16:creationId xmlns:a16="http://schemas.microsoft.com/office/drawing/2014/main" id="{CC3A2C38-2916-DDF4-2CC1-EF537EEEFC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4512149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cxnSp>
        <p:nvCxnSpPr>
          <p:cNvPr id="10" name="Gerade Verbindung 7"/>
          <p:cNvCxnSpPr/>
          <p:nvPr userDrawn="1"/>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15" name="Text Box 8"/>
          <p:cNvSpPr txBox="1">
            <a:spLocks noChangeArrowheads="1"/>
          </p:cNvSpPr>
          <p:nvPr userDrawn="1"/>
        </p:nvSpPr>
        <p:spPr bwMode="auto">
          <a:xfrm>
            <a:off x="250825" y="6335713"/>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Tom Hubert</a:t>
            </a:r>
            <a:endParaRPr lang="de-DE" sz="1000" dirty="0"/>
          </a:p>
        </p:txBody>
      </p:sp>
      <p:sp>
        <p:nvSpPr>
          <p:cNvPr id="16" name="Untertitel 2"/>
          <p:cNvSpPr>
            <a:spLocks noGrp="1"/>
          </p:cNvSpPr>
          <p:nvPr>
            <p:ph type="subTitle" idx="1"/>
          </p:nvPr>
        </p:nvSpPr>
        <p:spPr>
          <a:xfrm>
            <a:off x="666712" y="1428736"/>
            <a:ext cx="11144328" cy="4626007"/>
          </a:xfrm>
          <a:prstGeom prst="rect">
            <a:avLst/>
          </a:prstGeom>
        </p:spPr>
        <p:txBody>
          <a:bodyPr>
            <a:normAutofit/>
          </a:bodyPr>
          <a:lstStyle>
            <a:lvl1pPr marL="0" indent="0" algn="l">
              <a:buNone/>
              <a:defRPr sz="2400">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de-DE" dirty="0"/>
              <a:t>Formatvorlage des Untertitelmasters durch Klicken bearbeiten</a:t>
            </a:r>
          </a:p>
        </p:txBody>
      </p:sp>
      <p:sp>
        <p:nvSpPr>
          <p:cNvPr id="17" name="Titel 1"/>
          <p:cNvSpPr>
            <a:spLocks noGrp="1"/>
          </p:cNvSpPr>
          <p:nvPr>
            <p:ph type="title"/>
          </p:nvPr>
        </p:nvSpPr>
        <p:spPr>
          <a:xfrm>
            <a:off x="211668" y="115893"/>
            <a:ext cx="10684933" cy="490537"/>
          </a:xfrm>
          <a:prstGeom prst="rect">
            <a:avLst/>
          </a:prstGeom>
        </p:spPr>
        <p:txBody>
          <a:bodyPr/>
          <a:lstStyle>
            <a:lvl1pPr>
              <a:defRPr sz="2400" b="1">
                <a:latin typeface="Calibri" charset="0"/>
                <a:ea typeface="Calibri" charset="0"/>
                <a:cs typeface="Calibri" charset="0"/>
              </a:defRPr>
            </a:lvl1pPr>
          </a:lstStyle>
          <a:p>
            <a:r>
              <a:rPr lang="de-DE" dirty="0"/>
              <a:t>Titelmasterformat durch Klicken bearbeiten</a:t>
            </a:r>
          </a:p>
        </p:txBody>
      </p:sp>
      <p:pic>
        <p:nvPicPr>
          <p:cNvPr id="11" name="Grafik 10" descr="Siegel_Zeugnis.jpg">
            <a:extLst>
              <a:ext uri="{FF2B5EF4-FFF2-40B4-BE49-F238E27FC236}">
                <a16:creationId xmlns:a16="http://schemas.microsoft.com/office/drawing/2014/main" id="{0474DE1B-9182-141F-E4B3-A4F2C112E3B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11" descr="Ein Bild, das Text enthält.&#10;&#10;Automatisch generierte Beschreibung">
            <a:extLst>
              <a:ext uri="{FF2B5EF4-FFF2-40B4-BE49-F238E27FC236}">
                <a16:creationId xmlns:a16="http://schemas.microsoft.com/office/drawing/2014/main" id="{DCBF55EF-B186-DFE5-FB4A-8A6B3A6D10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286724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cxnSp>
        <p:nvCxnSpPr>
          <p:cNvPr id="13" name="Gerade Verbindung 7"/>
          <p:cNvCxnSpPr/>
          <p:nvPr userDrawn="1"/>
        </p:nvCxnSpPr>
        <p:spPr>
          <a:xfrm>
            <a:off x="425450" y="692150"/>
            <a:ext cx="1133475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9"/>
          <p:cNvCxnSpPr/>
          <p:nvPr userDrawn="1"/>
        </p:nvCxnSpPr>
        <p:spPr>
          <a:xfrm>
            <a:off x="323850" y="6307138"/>
            <a:ext cx="115331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 Box 10"/>
          <p:cNvSpPr txBox="1">
            <a:spLocks noChangeArrowheads="1"/>
          </p:cNvSpPr>
          <p:nvPr userDrawn="1"/>
        </p:nvSpPr>
        <p:spPr bwMode="auto">
          <a:xfrm>
            <a:off x="250825" y="6564313"/>
            <a:ext cx="18907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Lehrstuhl Prof. Dr. Spindler </a:t>
            </a:r>
          </a:p>
        </p:txBody>
      </p:sp>
      <p:sp>
        <p:nvSpPr>
          <p:cNvPr id="20" name="Text Box 8"/>
          <p:cNvSpPr txBox="1">
            <a:spLocks noChangeArrowheads="1"/>
          </p:cNvSpPr>
          <p:nvPr userDrawn="1"/>
        </p:nvSpPr>
        <p:spPr bwMode="auto">
          <a:xfrm>
            <a:off x="250825" y="6335713"/>
            <a:ext cx="14943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1000" b="1" dirty="0"/>
              <a:t>Dipl.-Jur. Tom Hubert</a:t>
            </a:r>
            <a:endParaRPr lang="de-DE" sz="1000" dirty="0"/>
          </a:p>
        </p:txBody>
      </p:sp>
      <p:sp>
        <p:nvSpPr>
          <p:cNvPr id="21" name="Titel 1"/>
          <p:cNvSpPr>
            <a:spLocks noGrp="1"/>
          </p:cNvSpPr>
          <p:nvPr>
            <p:ph type="title"/>
          </p:nvPr>
        </p:nvSpPr>
        <p:spPr>
          <a:xfrm>
            <a:off x="211138" y="115888"/>
            <a:ext cx="11549062" cy="490537"/>
          </a:xfrm>
        </p:spPr>
        <p:txBody>
          <a:bodyPr/>
          <a:lstStyle/>
          <a:p>
            <a:r>
              <a:rPr lang="de-DE" dirty="0"/>
              <a:t>Titelmasterformat durch Klicken bearbeiten</a:t>
            </a:r>
          </a:p>
        </p:txBody>
      </p:sp>
      <p:sp>
        <p:nvSpPr>
          <p:cNvPr id="22" name="Inhaltsplatzhalter 2"/>
          <p:cNvSpPr>
            <a:spLocks noGrp="1"/>
          </p:cNvSpPr>
          <p:nvPr>
            <p:ph sz="half" idx="1"/>
          </p:nvPr>
        </p:nvSpPr>
        <p:spPr>
          <a:xfrm>
            <a:off x="838200" y="1825625"/>
            <a:ext cx="5156200"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3" name="Inhaltsplatzhalter 3"/>
          <p:cNvSpPr>
            <a:spLocks noGrp="1"/>
          </p:cNvSpPr>
          <p:nvPr>
            <p:ph sz="half" idx="2"/>
          </p:nvPr>
        </p:nvSpPr>
        <p:spPr>
          <a:xfrm>
            <a:off x="6197600" y="1825625"/>
            <a:ext cx="5156200"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4" name="Textplatzhalter 2"/>
          <p:cNvSpPr>
            <a:spLocks noGrp="1"/>
          </p:cNvSpPr>
          <p:nvPr>
            <p:ph type="body" idx="10"/>
          </p:nvPr>
        </p:nvSpPr>
        <p:spPr>
          <a:xfrm>
            <a:off x="838203" y="1001713"/>
            <a:ext cx="5158316"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dirty="0"/>
              <a:t>Textmasterformat bearbeiten</a:t>
            </a:r>
          </a:p>
        </p:txBody>
      </p:sp>
      <p:sp>
        <p:nvSpPr>
          <p:cNvPr id="25" name="Textplatzhalter 4"/>
          <p:cNvSpPr>
            <a:spLocks noGrp="1"/>
          </p:cNvSpPr>
          <p:nvPr>
            <p:ph type="body" sz="quarter" idx="3"/>
          </p:nvPr>
        </p:nvSpPr>
        <p:spPr>
          <a:xfrm>
            <a:off x="6170084" y="1001713"/>
            <a:ext cx="518371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a:t>Textmasterformat bearbeiten</a:t>
            </a:r>
          </a:p>
        </p:txBody>
      </p:sp>
      <p:pic>
        <p:nvPicPr>
          <p:cNvPr id="14" name="Grafik 10" descr="Siegel_Zeugnis.jpg">
            <a:extLst>
              <a:ext uri="{FF2B5EF4-FFF2-40B4-BE49-F238E27FC236}">
                <a16:creationId xmlns:a16="http://schemas.microsoft.com/office/drawing/2014/main" id="{2A9BFBCB-805B-73B9-0F44-430C7457D2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363725" y="6389449"/>
            <a:ext cx="4286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14" descr="Ein Bild, das Text enthält.&#10;&#10;Automatisch generierte Beschreibung">
            <a:extLst>
              <a:ext uri="{FF2B5EF4-FFF2-40B4-BE49-F238E27FC236}">
                <a16:creationId xmlns:a16="http://schemas.microsoft.com/office/drawing/2014/main" id="{064823B5-1A73-703F-5250-D15C19A932B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2350" y="6408459"/>
            <a:ext cx="2253735" cy="401916"/>
          </a:xfrm>
          <a:prstGeom prst="rect">
            <a:avLst/>
          </a:prstGeom>
        </p:spPr>
      </p:pic>
    </p:spTree>
    <p:extLst>
      <p:ext uri="{BB962C8B-B14F-4D97-AF65-F5344CB8AC3E}">
        <p14:creationId xmlns:p14="http://schemas.microsoft.com/office/powerpoint/2010/main" val="316062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103958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838200" y="1825625"/>
            <a:ext cx="10515600" cy="435133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540624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a:prstGeom prst="rect">
            <a:avLst/>
          </a:prstGeo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166202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353326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a:prstGeom prst="rect">
            <a:avLst/>
          </a:prstGeo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8" name="Fußzeilenplatzhalter 7"/>
          <p:cNvSpPr>
            <a:spLocks noGrp="1"/>
          </p:cNvSpPr>
          <p:nvPr>
            <p:ph type="ftr" sz="quarter" idx="11"/>
          </p:nvPr>
        </p:nvSpPr>
        <p:spPr>
          <a:xfrm>
            <a:off x="4038600" y="6356350"/>
            <a:ext cx="4114800" cy="365125"/>
          </a:xfrm>
          <a:prstGeom prst="rect">
            <a:avLst/>
          </a:prstGeom>
        </p:spPr>
        <p:txBody>
          <a:bodyPr/>
          <a:lstStyle/>
          <a:p>
            <a:endParaRPr lang="de-DE"/>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189424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34166303-B147-46D1-8408-6A423240A843}" type="datetimeFigureOut">
              <a:rPr lang="de-DE" smtClean="0"/>
              <a:t>22.07.2022</a:t>
            </a:fld>
            <a:endParaRPr lang="de-DE"/>
          </a:p>
        </p:txBody>
      </p:sp>
      <p:sp>
        <p:nvSpPr>
          <p:cNvPr id="4" name="Fußzeilenplatzhalter 3"/>
          <p:cNvSpPr>
            <a:spLocks noGrp="1"/>
          </p:cNvSpPr>
          <p:nvPr>
            <p:ph type="ftr" sz="quarter" idx="11"/>
          </p:nvPr>
        </p:nvSpPr>
        <p:spPr>
          <a:xfrm>
            <a:off x="4038600" y="6356350"/>
            <a:ext cx="4114800" cy="365125"/>
          </a:xfrm>
          <a:prstGeom prst="rect">
            <a:avLst/>
          </a:prstGeom>
        </p:spPr>
        <p:txBody>
          <a:bodyPr/>
          <a:lstStyle/>
          <a:p>
            <a:endParaRPr lang="de-DE"/>
          </a:p>
        </p:txBody>
      </p:sp>
      <p:sp>
        <p:nvSpPr>
          <p:cNvPr id="5" name="Foliennummernplatzhalter 4"/>
          <p:cNvSpPr>
            <a:spLocks noGrp="1"/>
          </p:cNvSpPr>
          <p:nvPr>
            <p:ph type="sldNum" sz="quarter" idx="12"/>
          </p:nvPr>
        </p:nvSpPr>
        <p:spPr>
          <a:xfrm>
            <a:off x="8610600" y="6356350"/>
            <a:ext cx="2743200" cy="365125"/>
          </a:xfrm>
          <a:prstGeom prst="rect">
            <a:avLst/>
          </a:prstGeom>
        </p:spPr>
        <p:txBody>
          <a:bodyPr/>
          <a:lstStyle/>
          <a:p>
            <a:fld id="{ACD75260-3E4D-48C2-AFAC-22B7F306EDE6}" type="slidenum">
              <a:rPr lang="de-DE" smtClean="0"/>
              <a:t>‹Nr.›</a:t>
            </a:fld>
            <a:endParaRPr lang="de-DE"/>
          </a:p>
        </p:txBody>
      </p:sp>
    </p:spTree>
    <p:extLst>
      <p:ext uri="{BB962C8B-B14F-4D97-AF65-F5344CB8AC3E}">
        <p14:creationId xmlns:p14="http://schemas.microsoft.com/office/powerpoint/2010/main" val="750867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elplatzhalter 1"/>
          <p:cNvSpPr>
            <a:spLocks noGrp="1"/>
          </p:cNvSpPr>
          <p:nvPr>
            <p:ph type="title"/>
          </p:nvPr>
        </p:nvSpPr>
        <p:spPr bwMode="auto">
          <a:xfrm>
            <a:off x="211138" y="115888"/>
            <a:ext cx="11549062"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dirty="0"/>
              <a:t>Titelmasterformat durch Klicken bearbeiten</a:t>
            </a:r>
          </a:p>
        </p:txBody>
      </p:sp>
      <p:sp>
        <p:nvSpPr>
          <p:cNvPr id="10" name="Textplatzhalter 2"/>
          <p:cNvSpPr>
            <a:spLocks noGrp="1"/>
          </p:cNvSpPr>
          <p:nvPr>
            <p:ph type="body" idx="1"/>
          </p:nvPr>
        </p:nvSpPr>
        <p:spPr bwMode="auto">
          <a:xfrm>
            <a:off x="431800" y="765175"/>
            <a:ext cx="113284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dirty="0"/>
          </a:p>
          <a:p>
            <a:pPr lvl="0"/>
            <a:endParaRPr lang="de-DE" dirty="0"/>
          </a:p>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98854692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3" r:id="rId15"/>
    <p:sldLayoutId id="2147483664" r:id="rId16"/>
  </p:sldLayoutIdLst>
  <p:txStyles>
    <p:titleStyle>
      <a:lvl1pPr algn="l" defTabSz="914400" rtl="0" eaLnBrk="1" latinLnBrk="0" hangingPunct="1">
        <a:lnSpc>
          <a:spcPct val="90000"/>
        </a:lnSpc>
        <a:spcBef>
          <a:spcPct val="0"/>
        </a:spcBef>
        <a:buNone/>
        <a:defRPr sz="2400" b="1" kern="1200">
          <a:solidFill>
            <a:schemeClr val="tx1"/>
          </a:solidFill>
          <a:latin typeface="Calibri "/>
          <a:ea typeface="+mj-ea"/>
          <a:cs typeface="+mj-cs"/>
        </a:defRPr>
      </a:lvl1pPr>
    </p:titleStyle>
    <p:bodyStyle>
      <a:lvl1pPr marL="512763" marR="0" indent="-512763" algn="l" defTabSz="914400" rtl="0" eaLnBrk="0" fontAlgn="base" latinLnBrk="0" hangingPunct="0">
        <a:lnSpc>
          <a:spcPct val="100000"/>
        </a:lnSpc>
        <a:spcBef>
          <a:spcPct val="20000"/>
        </a:spcBef>
        <a:spcAft>
          <a:spcPct val="0"/>
        </a:spcAft>
        <a:buClrTx/>
        <a:buSzTx/>
        <a:buFont typeface="Lucida Sans Unicode" panose="020B0602030504020204" pitchFamily="34" charset="0"/>
        <a:buAutoNum type="romanUcPeriod"/>
        <a:tabLst/>
        <a:defRPr sz="2000" kern="1200">
          <a:solidFill>
            <a:schemeClr val="tx1"/>
          </a:solidFill>
          <a:latin typeface="+mn-lt"/>
          <a:ea typeface="+mn-ea"/>
          <a:cs typeface="+mn-cs"/>
        </a:defRPr>
      </a:lvl1pPr>
      <a:lvl2pPr marL="798513" marR="0" indent="-341313" algn="l" defTabSz="914400" rtl="0" eaLnBrk="0" fontAlgn="base" latinLnBrk="0" hangingPunct="0">
        <a:lnSpc>
          <a:spcPct val="100000"/>
        </a:lnSpc>
        <a:spcBef>
          <a:spcPct val="20000"/>
        </a:spcBef>
        <a:spcAft>
          <a:spcPct val="0"/>
        </a:spcAft>
        <a:buClrTx/>
        <a:buSzTx/>
        <a:buFont typeface="Lucida Sans Unicode" panose="020B0602030504020204" pitchFamily="34" charset="0"/>
        <a:buAutoNum type="arabicPeriod"/>
        <a:tabLst/>
        <a:defRPr sz="1800" kern="1200">
          <a:solidFill>
            <a:schemeClr val="tx1"/>
          </a:solidFill>
          <a:latin typeface="+mn-lt"/>
          <a:ea typeface="+mn-ea"/>
          <a:cs typeface="+mn-cs"/>
        </a:defRPr>
      </a:lvl2pPr>
      <a:lvl3pPr marL="1255713" marR="0" indent="-341313" algn="l" defTabSz="914400" rtl="0" eaLnBrk="0" fontAlgn="base" latinLnBrk="0" hangingPunct="0">
        <a:lnSpc>
          <a:spcPct val="100000"/>
        </a:lnSpc>
        <a:spcBef>
          <a:spcPct val="20000"/>
        </a:spcBef>
        <a:spcAft>
          <a:spcPct val="0"/>
        </a:spcAft>
        <a:buClrTx/>
        <a:buSzTx/>
        <a:buFont typeface="Lucida Sans Unicode" panose="020B0602030504020204" pitchFamily="34" charset="0"/>
        <a:buAutoNum type="alphaLcParenR"/>
        <a:tabLst/>
        <a:defRPr sz="1600" kern="1200">
          <a:solidFill>
            <a:schemeClr val="tx1"/>
          </a:solidFill>
          <a:latin typeface="+mn-lt"/>
          <a:ea typeface="+mn-ea"/>
          <a:cs typeface="+mn-cs"/>
        </a:defRPr>
      </a:lvl3pPr>
      <a:lvl4pPr marL="1770063" marR="0" indent="-398463" algn="l" defTabSz="914400" rtl="0" eaLnBrk="0" fontAlgn="base" latinLnBrk="0" hangingPunct="0">
        <a:lnSpc>
          <a:spcPct val="100000"/>
        </a:lnSpc>
        <a:spcBef>
          <a:spcPct val="20000"/>
        </a:spcBef>
        <a:spcAft>
          <a:spcPct val="0"/>
        </a:spcAft>
        <a:buClrTx/>
        <a:buSzTx/>
        <a:buFont typeface="Lucida Sans Unicode" panose="020B0602030504020204" pitchFamily="34" charset="0"/>
        <a:buAutoNum type="romanLcPeriod"/>
        <a:tabLst/>
        <a:defRPr sz="1600" kern="1200">
          <a:solidFill>
            <a:schemeClr val="tx1"/>
          </a:solidFill>
          <a:latin typeface="+mn-lt"/>
          <a:ea typeface="+mn-ea"/>
          <a:cs typeface="+mn-cs"/>
        </a:defRPr>
      </a:lvl4pPr>
      <a:lvl5pPr marL="2170113" marR="0" indent="-341313" algn="l" defTabSz="914400" rtl="0" eaLnBrk="0" fontAlgn="base" latinLnBrk="0" hangingPunct="0">
        <a:lnSpc>
          <a:spcPct val="100000"/>
        </a:lnSpc>
        <a:spcBef>
          <a:spcPct val="20000"/>
        </a:spcBef>
        <a:spcAft>
          <a:spcPct val="0"/>
        </a:spcAft>
        <a:buClrTx/>
        <a:buSzTx/>
        <a:buFont typeface="Lucida Sans Unicode" panose="020B0602030504020204" pitchFamily="34" charset="0"/>
        <a:buAutoNum type="arabicParenBoth"/>
        <a:tabLst/>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66303-B147-46D1-8408-6A423240A843}" type="datetimeFigureOut">
              <a:rPr lang="de-DE" smtClean="0"/>
              <a:t>22.07.2022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75260-3E4D-48C2-AFAC-22B7F306EDE6}" type="slidenum">
              <a:rPr lang="de-DE" smtClean="0"/>
              <a:t>‹Nr.›</a:t>
            </a:fld>
            <a:endParaRPr lang="de-DE"/>
          </a:p>
        </p:txBody>
      </p:sp>
    </p:spTree>
    <p:extLst>
      <p:ext uri="{BB962C8B-B14F-4D97-AF65-F5344CB8AC3E}">
        <p14:creationId xmlns:p14="http://schemas.microsoft.com/office/powerpoint/2010/main" val="187867578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Font typeface="+mj-lt"/>
        <a:buAutoNum type="romanUcPeriod"/>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771650" indent="-400050" algn="l" defTabSz="914400" rtl="0" eaLnBrk="1" latinLnBrk="0" hangingPunct="1">
        <a:lnSpc>
          <a:spcPct val="90000"/>
        </a:lnSpc>
        <a:spcBef>
          <a:spcPts val="500"/>
        </a:spcBef>
        <a:buFont typeface="+mj-lt"/>
        <a:buAutoNum type="alphaLcParenR"/>
        <a:defRPr sz="1800" kern="1200">
          <a:solidFill>
            <a:schemeClr val="tx1"/>
          </a:solidFill>
          <a:latin typeface="+mn-lt"/>
          <a:ea typeface="+mn-ea"/>
          <a:cs typeface="+mn-cs"/>
        </a:defRPr>
      </a:lvl4pPr>
      <a:lvl5pPr marL="2228850" indent="-400050" algn="l" defTabSz="914400" rtl="0" eaLnBrk="1" latinLnBrk="0" hangingPunct="1">
        <a:lnSpc>
          <a:spcPct val="90000"/>
        </a:lnSpc>
        <a:spcBef>
          <a:spcPts val="500"/>
        </a:spcBef>
        <a:buFont typeface="+mj-lt"/>
        <a:buAutoNum type="romanLcPeriod"/>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ctrTitle"/>
          </p:nvPr>
        </p:nvSpPr>
        <p:spPr>
          <a:xfrm>
            <a:off x="914400" y="2319338"/>
            <a:ext cx="10363200" cy="1470025"/>
          </a:xfrm>
        </p:spPr>
        <p:txBody>
          <a:bodyPr/>
          <a:lstStyle/>
          <a:p>
            <a:pPr eaLnBrk="1" hangingPunct="1"/>
            <a:r>
              <a:rPr lang="de-DE" sz="4400" u="sng" dirty="0"/>
              <a:t>Sachenrecht II</a:t>
            </a:r>
            <a:br>
              <a:rPr lang="de-DE" sz="4400" u="sng" dirty="0"/>
            </a:br>
            <a:r>
              <a:rPr lang="de-DE" sz="3200" b="0" dirty="0" err="1"/>
              <a:t>Immobilliarsachenrecht</a:t>
            </a:r>
            <a:endParaRPr lang="de-DE" sz="4400" b="0" dirty="0"/>
          </a:p>
        </p:txBody>
      </p:sp>
      <p:sp>
        <p:nvSpPr>
          <p:cNvPr id="9219" name="Rectangle 3"/>
          <p:cNvSpPr>
            <a:spLocks noGrp="1"/>
          </p:cNvSpPr>
          <p:nvPr>
            <p:ph type="subTitle" idx="1"/>
          </p:nvPr>
        </p:nvSpPr>
        <p:spPr>
          <a:xfrm>
            <a:off x="2927350" y="4149725"/>
            <a:ext cx="6400800" cy="503238"/>
          </a:xfrm>
        </p:spPr>
        <p:txBody>
          <a:bodyPr/>
          <a:lstStyle/>
          <a:p>
            <a:pPr eaLnBrk="1" hangingPunct="1">
              <a:buFont typeface="Arial" panose="020B0604020202020204" pitchFamily="34" charset="0"/>
              <a:buNone/>
            </a:pPr>
            <a:r>
              <a:rPr lang="de-DE" sz="1400" b="1" dirty="0"/>
              <a:t>Wiederholungseinheit – 22.07.2022</a:t>
            </a:r>
          </a:p>
        </p:txBody>
      </p:sp>
    </p:spTree>
    <p:extLst>
      <p:ext uri="{BB962C8B-B14F-4D97-AF65-F5344CB8AC3E}">
        <p14:creationId xmlns:p14="http://schemas.microsoft.com/office/powerpoint/2010/main" val="4151084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Der Übereignungstatbestand, §§ 873, 925 BGB</a:t>
            </a:r>
          </a:p>
        </p:txBody>
      </p:sp>
      <p:sp>
        <p:nvSpPr>
          <p:cNvPr id="3" name="Inhaltsplatzhalter 2"/>
          <p:cNvSpPr>
            <a:spLocks noGrp="1"/>
          </p:cNvSpPr>
          <p:nvPr>
            <p:ph sz="half" idx="1"/>
          </p:nvPr>
        </p:nvSpPr>
        <p:spPr/>
        <p:txBody>
          <a:bodyPr/>
          <a:lstStyle/>
          <a:p>
            <a:pPr marL="571500" indent="-571500">
              <a:buFont typeface="+mj-lt"/>
              <a:buAutoNum type="romanUcPeriod"/>
            </a:pPr>
            <a:r>
              <a:rPr lang="de-DE" dirty="0"/>
              <a:t>Einigung</a:t>
            </a:r>
          </a:p>
          <a:p>
            <a:pPr marL="571500" indent="-571500">
              <a:buFont typeface="+mj-lt"/>
              <a:buAutoNum type="romanUcPeriod"/>
            </a:pPr>
            <a:r>
              <a:rPr lang="de-DE" dirty="0"/>
              <a:t>Eintragung</a:t>
            </a:r>
          </a:p>
          <a:p>
            <a:pPr marL="571500" indent="-571500">
              <a:buFont typeface="+mj-lt"/>
              <a:buAutoNum type="romanUcPeriod"/>
            </a:pPr>
            <a:r>
              <a:rPr lang="de-DE" u="sng" dirty="0" err="1">
                <a:solidFill>
                  <a:srgbClr val="C00000"/>
                </a:solidFill>
              </a:rPr>
              <a:t>Einigsein</a:t>
            </a:r>
            <a:r>
              <a:rPr lang="de-DE" u="sng" dirty="0">
                <a:solidFill>
                  <a:srgbClr val="C00000"/>
                </a:solidFill>
              </a:rPr>
              <a:t> im Zeitpunkt der Eintragung</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a:p>
            <a:endParaRPr lang="de-DE" dirty="0"/>
          </a:p>
        </p:txBody>
      </p:sp>
      <p:sp>
        <p:nvSpPr>
          <p:cNvPr id="4" name="Inhaltsplatzhalter 3"/>
          <p:cNvSpPr>
            <a:spLocks noGrp="1"/>
          </p:cNvSpPr>
          <p:nvPr>
            <p:ph sz="half" idx="2"/>
          </p:nvPr>
        </p:nvSpPr>
        <p:spPr/>
        <p:txBody>
          <a:bodyPr/>
          <a:lstStyle/>
          <a:p>
            <a:pPr marL="457200" indent="-457200">
              <a:buFont typeface="Wingdings" charset="2"/>
              <a:buChar char="Ø"/>
            </a:pPr>
            <a:r>
              <a:rPr lang="de-DE" dirty="0"/>
              <a:t>Fortbestehen der Einigung (I.) im Zeitpunkt der Eintragung (II.) </a:t>
            </a:r>
          </a:p>
          <a:p>
            <a:pPr marL="457200" indent="-457200">
              <a:buFont typeface="Wingdings" charset="2"/>
              <a:buChar char="Ø"/>
            </a:pPr>
            <a:endParaRPr lang="de-DE" dirty="0"/>
          </a:p>
          <a:p>
            <a:pPr marL="457200" indent="-457200">
              <a:buFont typeface="Wingdings" charset="2"/>
              <a:buChar char="Ø"/>
            </a:pPr>
            <a:r>
              <a:rPr lang="de-DE" dirty="0"/>
              <a:t>Vorherige Bindung, § 873 II</a:t>
            </a:r>
          </a:p>
        </p:txBody>
      </p:sp>
      <p:sp>
        <p:nvSpPr>
          <p:cNvPr id="5" name="Textplatzhalter 4"/>
          <p:cNvSpPr>
            <a:spLocks noGrp="1"/>
          </p:cNvSpPr>
          <p:nvPr>
            <p:ph type="body" idx="10"/>
          </p:nvPr>
        </p:nvSpPr>
        <p:spPr/>
        <p:txBody>
          <a:bodyPr/>
          <a:lstStyle/>
          <a:p>
            <a:r>
              <a:rPr lang="de-DE" u="sng" dirty="0"/>
              <a:t>Übereignung, §§ 873, 925</a:t>
            </a:r>
          </a:p>
        </p:txBody>
      </p:sp>
      <p:sp>
        <p:nvSpPr>
          <p:cNvPr id="6" name="Textplatzhalter 5"/>
          <p:cNvSpPr>
            <a:spLocks noGrp="1"/>
          </p:cNvSpPr>
          <p:nvPr>
            <p:ph type="body" sz="quarter" idx="3"/>
          </p:nvPr>
        </p:nvSpPr>
        <p:spPr/>
        <p:txBody>
          <a:bodyPr/>
          <a:lstStyle/>
          <a:p>
            <a:r>
              <a:rPr lang="de-DE" dirty="0"/>
              <a:t>III. </a:t>
            </a:r>
            <a:r>
              <a:rPr lang="de-DE" u="sng" dirty="0" err="1"/>
              <a:t>Einigsein</a:t>
            </a:r>
            <a:endParaRPr lang="de-DE" u="sng" dirty="0"/>
          </a:p>
        </p:txBody>
      </p:sp>
      <p:sp>
        <p:nvSpPr>
          <p:cNvPr id="8" name="Textfeld 7">
            <a:extLst>
              <a:ext uri="{FF2B5EF4-FFF2-40B4-BE49-F238E27FC236}">
                <a16:creationId xmlns:a16="http://schemas.microsoft.com/office/drawing/2014/main" id="{DA0E6C2D-D868-A186-17F9-ACE3C1A41BBF}"/>
              </a:ext>
            </a:extLst>
          </p:cNvPr>
          <p:cNvSpPr txBox="1"/>
          <p:nvPr/>
        </p:nvSpPr>
        <p:spPr>
          <a:xfrm>
            <a:off x="6715760" y="2495351"/>
            <a:ext cx="1097280" cy="400110"/>
          </a:xfrm>
          <a:prstGeom prst="rect">
            <a:avLst/>
          </a:prstGeom>
          <a:noFill/>
        </p:spPr>
        <p:txBody>
          <a:bodyPr wrap="square" rtlCol="0">
            <a:spAutoFit/>
          </a:bodyPr>
          <a:lstStyle/>
          <a:p>
            <a:r>
              <a:rPr lang="de-DE" sz="2000" dirty="0"/>
              <a:t>oder</a:t>
            </a:r>
            <a:endParaRPr lang="de-DE" dirty="0"/>
          </a:p>
        </p:txBody>
      </p:sp>
    </p:spTree>
    <p:extLst>
      <p:ext uri="{BB962C8B-B14F-4D97-AF65-F5344CB8AC3E}">
        <p14:creationId xmlns:p14="http://schemas.microsoft.com/office/powerpoint/2010/main" val="192375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17CFEE7A-8469-AB16-268F-E74F2A8CF14F}"/>
              </a:ext>
            </a:extLst>
          </p:cNvPr>
          <p:cNvSpPr>
            <a:spLocks noGrp="1"/>
          </p:cNvSpPr>
          <p:nvPr>
            <p:ph type="subTitle" idx="1"/>
          </p:nvPr>
        </p:nvSpPr>
        <p:spPr/>
        <p:txBody>
          <a:bodyPr/>
          <a:lstStyle/>
          <a:p>
            <a:r>
              <a:rPr lang="de-DE" dirty="0">
                <a:solidFill>
                  <a:schemeClr val="tx1"/>
                </a:solidFill>
              </a:rPr>
              <a:t>I. Vorherige Bindung, § 873 II </a:t>
            </a:r>
          </a:p>
          <a:p>
            <a:r>
              <a:rPr lang="de-DE" dirty="0">
                <a:solidFill>
                  <a:schemeClr val="tx1"/>
                </a:solidFill>
              </a:rPr>
              <a:t>	1. Notarielle </a:t>
            </a:r>
            <a:r>
              <a:rPr lang="de-DE" b="1" dirty="0">
                <a:solidFill>
                  <a:schemeClr val="tx1"/>
                </a:solidFill>
              </a:rPr>
              <a:t>Beurkundung</a:t>
            </a:r>
            <a:r>
              <a:rPr lang="de-DE" dirty="0">
                <a:solidFill>
                  <a:schemeClr val="tx1"/>
                </a:solidFill>
              </a:rPr>
              <a:t> der Erklärung </a:t>
            </a:r>
            <a:r>
              <a:rPr lang="de-DE" i="1" dirty="0">
                <a:solidFill>
                  <a:schemeClr val="tx1"/>
                </a:solidFill>
              </a:rPr>
              <a:t>oder</a:t>
            </a:r>
          </a:p>
          <a:p>
            <a:r>
              <a:rPr lang="de-DE" dirty="0">
                <a:solidFill>
                  <a:schemeClr val="tx1"/>
                </a:solidFill>
              </a:rPr>
              <a:t>	2. Erklärung vor Grundbuchamt abgegeben/eingereicht</a:t>
            </a:r>
            <a:endParaRPr lang="de-DE" i="1" dirty="0">
              <a:solidFill>
                <a:schemeClr val="tx1"/>
              </a:solidFill>
            </a:endParaRPr>
          </a:p>
          <a:p>
            <a:r>
              <a:rPr lang="de-DE" i="1" dirty="0">
                <a:solidFill>
                  <a:schemeClr val="tx1"/>
                </a:solidFill>
              </a:rPr>
              <a:t>		→ </a:t>
            </a:r>
            <a:r>
              <a:rPr lang="de-DE" dirty="0">
                <a:solidFill>
                  <a:schemeClr val="tx1"/>
                </a:solidFill>
              </a:rPr>
              <a:t>beiderseitige Einigungserklärung vor dem Grundbuchamt</a:t>
            </a:r>
          </a:p>
          <a:p>
            <a:r>
              <a:rPr lang="de-DE" i="1" dirty="0">
                <a:solidFill>
                  <a:schemeClr val="tx1"/>
                </a:solidFill>
              </a:rPr>
              <a:t>		→ </a:t>
            </a:r>
            <a:r>
              <a:rPr lang="de-DE" dirty="0">
                <a:solidFill>
                  <a:schemeClr val="tx1"/>
                </a:solidFill>
              </a:rPr>
              <a:t>Einreichung der beider Einigungserklärung beim Grundbuchamt, durch 		die Beteiligten oder mit deren Willen </a:t>
            </a:r>
            <a:r>
              <a:rPr lang="de-DE" i="1" dirty="0">
                <a:solidFill>
                  <a:schemeClr val="tx1"/>
                </a:solidFill>
              </a:rPr>
              <a:t>(Fall Hauskauf I und II)</a:t>
            </a:r>
          </a:p>
        </p:txBody>
      </p:sp>
      <p:sp>
        <p:nvSpPr>
          <p:cNvPr id="3" name="Titel 2">
            <a:extLst>
              <a:ext uri="{FF2B5EF4-FFF2-40B4-BE49-F238E27FC236}">
                <a16:creationId xmlns:a16="http://schemas.microsoft.com/office/drawing/2014/main" id="{D3D5E5C8-C321-219F-4EC9-C5888D8348BD}"/>
              </a:ext>
            </a:extLst>
          </p:cNvPr>
          <p:cNvSpPr>
            <a:spLocks noGrp="1"/>
          </p:cNvSpPr>
          <p:nvPr>
            <p:ph type="title"/>
          </p:nvPr>
        </p:nvSpPr>
        <p:spPr/>
        <p:txBody>
          <a:bodyPr/>
          <a:lstStyle/>
          <a:p>
            <a:r>
              <a:rPr lang="de-DE" dirty="0"/>
              <a:t>Der Übereignungstatbestand, §§ 873, 925 BGB</a:t>
            </a:r>
          </a:p>
        </p:txBody>
      </p:sp>
    </p:spTree>
    <p:extLst>
      <p:ext uri="{BB962C8B-B14F-4D97-AF65-F5344CB8AC3E}">
        <p14:creationId xmlns:p14="http://schemas.microsoft.com/office/powerpoint/2010/main" val="146854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17CFEE7A-8469-AB16-268F-E74F2A8CF14F}"/>
              </a:ext>
            </a:extLst>
          </p:cNvPr>
          <p:cNvSpPr>
            <a:spLocks noGrp="1"/>
          </p:cNvSpPr>
          <p:nvPr>
            <p:ph type="subTitle" idx="1"/>
          </p:nvPr>
        </p:nvSpPr>
        <p:spPr/>
        <p:txBody>
          <a:bodyPr/>
          <a:lstStyle/>
          <a:p>
            <a:r>
              <a:rPr lang="de-DE" dirty="0">
                <a:solidFill>
                  <a:schemeClr val="tx1"/>
                </a:solidFill>
              </a:rPr>
              <a:t>I. Vorherige Bindung, § 873 II </a:t>
            </a:r>
          </a:p>
          <a:p>
            <a:r>
              <a:rPr lang="de-DE" dirty="0">
                <a:solidFill>
                  <a:schemeClr val="tx1"/>
                </a:solidFill>
              </a:rPr>
              <a:t>	1. Notarielle Beurkundung der Erklärung </a:t>
            </a:r>
            <a:r>
              <a:rPr lang="de-DE" i="1" dirty="0">
                <a:solidFill>
                  <a:schemeClr val="tx1"/>
                </a:solidFill>
              </a:rPr>
              <a:t>oder</a:t>
            </a:r>
          </a:p>
          <a:p>
            <a:r>
              <a:rPr lang="de-DE" dirty="0">
                <a:solidFill>
                  <a:schemeClr val="tx1"/>
                </a:solidFill>
              </a:rPr>
              <a:t>	2. Erklärung vor Grundbuchamt abgegeben/eingereicht </a:t>
            </a:r>
            <a:r>
              <a:rPr lang="de-DE" i="1" dirty="0">
                <a:solidFill>
                  <a:schemeClr val="tx1"/>
                </a:solidFill>
              </a:rPr>
              <a:t>oder</a:t>
            </a:r>
          </a:p>
          <a:p>
            <a:r>
              <a:rPr lang="de-DE" dirty="0">
                <a:solidFill>
                  <a:schemeClr val="tx1"/>
                </a:solidFill>
              </a:rPr>
              <a:t>	3. Eintragungsbewilligung ausgehändigt</a:t>
            </a:r>
          </a:p>
          <a:p>
            <a:r>
              <a:rPr lang="de-DE" dirty="0">
                <a:solidFill>
                  <a:schemeClr val="tx1"/>
                </a:solidFill>
              </a:rPr>
              <a:t>		→ Eintragungsbewilligung </a:t>
            </a:r>
            <a:r>
              <a:rPr lang="de-DE" dirty="0" err="1">
                <a:solidFill>
                  <a:schemeClr val="tx1"/>
                </a:solidFill>
              </a:rPr>
              <a:t>i.S.d</a:t>
            </a:r>
            <a:r>
              <a:rPr lang="de-DE" dirty="0">
                <a:solidFill>
                  <a:schemeClr val="tx1"/>
                </a:solidFill>
              </a:rPr>
              <a:t>. § 19 GBO in der Form des § 29 GBO</a:t>
            </a:r>
          </a:p>
          <a:p>
            <a:r>
              <a:rPr lang="de-DE" dirty="0">
                <a:solidFill>
                  <a:schemeClr val="tx1"/>
                </a:solidFill>
              </a:rPr>
              <a:t>		→ unmittelbare Besitzverschaffung an der Urkunde</a:t>
            </a:r>
          </a:p>
          <a:p>
            <a:endParaRPr lang="de-DE" dirty="0">
              <a:solidFill>
                <a:schemeClr val="tx1"/>
              </a:solidFill>
            </a:endParaRPr>
          </a:p>
          <a:p>
            <a:endParaRPr lang="de-DE" dirty="0">
              <a:solidFill>
                <a:schemeClr val="tx1"/>
              </a:solidFill>
            </a:endParaRPr>
          </a:p>
        </p:txBody>
      </p:sp>
      <p:sp>
        <p:nvSpPr>
          <p:cNvPr id="3" name="Titel 2">
            <a:extLst>
              <a:ext uri="{FF2B5EF4-FFF2-40B4-BE49-F238E27FC236}">
                <a16:creationId xmlns:a16="http://schemas.microsoft.com/office/drawing/2014/main" id="{D3D5E5C8-C321-219F-4EC9-C5888D8348BD}"/>
              </a:ext>
            </a:extLst>
          </p:cNvPr>
          <p:cNvSpPr>
            <a:spLocks noGrp="1"/>
          </p:cNvSpPr>
          <p:nvPr>
            <p:ph type="title"/>
          </p:nvPr>
        </p:nvSpPr>
        <p:spPr/>
        <p:txBody>
          <a:bodyPr/>
          <a:lstStyle/>
          <a:p>
            <a:r>
              <a:rPr lang="de-DE" dirty="0"/>
              <a:t>Der Übereignungstatbestand, §§ 873, 925 BGB</a:t>
            </a:r>
          </a:p>
        </p:txBody>
      </p:sp>
    </p:spTree>
    <p:extLst>
      <p:ext uri="{BB962C8B-B14F-4D97-AF65-F5344CB8AC3E}">
        <p14:creationId xmlns:p14="http://schemas.microsoft.com/office/powerpoint/2010/main" val="383601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a:latin typeface="Calibri" charset="0"/>
                <a:ea typeface="Calibri" charset="0"/>
                <a:cs typeface="Calibri" charset="0"/>
              </a:rPr>
              <a:t>Der Übereignungstatbestand, §§ 873, 925 BGB</a:t>
            </a:r>
          </a:p>
        </p:txBody>
      </p:sp>
      <p:sp>
        <p:nvSpPr>
          <p:cNvPr id="3" name="Inhaltsplatzhalter 2"/>
          <p:cNvSpPr>
            <a:spLocks noGrp="1"/>
          </p:cNvSpPr>
          <p:nvPr>
            <p:ph sz="half" idx="1"/>
          </p:nvPr>
        </p:nvSpPr>
        <p:spPr/>
        <p:txBody>
          <a:bodyPr/>
          <a:lstStyle/>
          <a:p>
            <a:pPr marL="571500" indent="-571500">
              <a:buFont typeface="+mj-lt"/>
              <a:buAutoNum type="romanUcPeriod"/>
            </a:pPr>
            <a:r>
              <a:rPr lang="de-DE" dirty="0"/>
              <a:t>Auflassung, § 925</a:t>
            </a:r>
          </a:p>
          <a:p>
            <a:pPr marL="571500" indent="-571500">
              <a:buFont typeface="+mj-lt"/>
              <a:buAutoNum type="romanUcPeriod"/>
            </a:pPr>
            <a:r>
              <a:rPr lang="de-DE" dirty="0"/>
              <a:t>Eintragung</a:t>
            </a:r>
          </a:p>
          <a:p>
            <a:pPr marL="571500" indent="-571500">
              <a:buFont typeface="+mj-lt"/>
              <a:buAutoNum type="romanUcPeriod"/>
            </a:pPr>
            <a:r>
              <a:rPr lang="de-DE" dirty="0"/>
              <a:t>Einigsein im Zeitpunkt der Eintragung</a:t>
            </a:r>
          </a:p>
          <a:p>
            <a:pPr marL="571500" indent="-571500">
              <a:buFont typeface="+mj-lt"/>
              <a:buAutoNum type="romanUcPeriod"/>
            </a:pPr>
            <a:r>
              <a:rPr lang="de-DE" u="sng" dirty="0">
                <a:solidFill>
                  <a:srgbClr val="FF0000"/>
                </a:solidFill>
              </a:rPr>
              <a:t>Verfügungsberechtigung</a:t>
            </a:r>
          </a:p>
          <a:p>
            <a:pPr marL="571500" indent="-571500">
              <a:buFont typeface="+mj-lt"/>
              <a:buAutoNum type="romanUcPeriod"/>
            </a:pPr>
            <a:r>
              <a:rPr lang="de-DE" dirty="0"/>
              <a:t>Verfügungsbefugnis</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
        <p:nvSpPr>
          <p:cNvPr id="4" name="Inhaltsplatzhalter 3"/>
          <p:cNvSpPr>
            <a:spLocks noGrp="1"/>
          </p:cNvSpPr>
          <p:nvPr>
            <p:ph sz="half" idx="2"/>
          </p:nvPr>
        </p:nvSpPr>
        <p:spPr/>
        <p:txBody>
          <a:bodyPr/>
          <a:lstStyle/>
          <a:p>
            <a:pPr marL="514350" indent="-514350">
              <a:buFont typeface="+mj-lt"/>
              <a:buAutoNum type="arabicPeriod"/>
            </a:pPr>
            <a:r>
              <a:rPr lang="de-DE" dirty="0"/>
              <a:t>…als Eigentümer, § 903</a:t>
            </a:r>
          </a:p>
          <a:p>
            <a:pPr marL="514350" indent="-514350">
              <a:buFont typeface="+mj-lt"/>
              <a:buAutoNum type="arabicPeriod"/>
            </a:pPr>
            <a:r>
              <a:rPr lang="de-DE" dirty="0"/>
              <a:t>Vom Berechtigten ermächtigt, § 185 I</a:t>
            </a:r>
          </a:p>
          <a:p>
            <a:pPr marL="514350" indent="-514350">
              <a:buFont typeface="+mj-lt"/>
              <a:buAutoNum type="arabicPeriod"/>
            </a:pPr>
            <a:endParaRPr lang="de-DE" dirty="0"/>
          </a:p>
          <a:p>
            <a:pPr marL="514350" indent="-514350">
              <a:buFont typeface="+mj-lt"/>
              <a:buAutoNum type="arabicPeriod"/>
            </a:pPr>
            <a:r>
              <a:rPr lang="de-DE" dirty="0"/>
              <a:t>Überwinden fehlender Berechtigung durch gutgläubigen Erwerb, § 892</a:t>
            </a:r>
          </a:p>
          <a:p>
            <a:pPr marL="971550" lvl="1" indent="-514350">
              <a:buFont typeface="+mj-lt"/>
              <a:buAutoNum type="alphaLcParenR"/>
            </a:pPr>
            <a:r>
              <a:rPr lang="de-DE" dirty="0"/>
              <a:t>Rechtsgeschäft </a:t>
            </a:r>
            <a:r>
              <a:rPr lang="de-DE" dirty="0" err="1"/>
              <a:t>iSe</a:t>
            </a:r>
            <a:r>
              <a:rPr lang="de-DE" dirty="0"/>
              <a:t> Verkehrsgeschäfts</a:t>
            </a:r>
          </a:p>
          <a:p>
            <a:pPr marL="971550" lvl="1" indent="-514350">
              <a:buFont typeface="+mj-lt"/>
              <a:buAutoNum type="alphaLcParenR"/>
            </a:pPr>
            <a:r>
              <a:rPr lang="de-DE" dirty="0"/>
              <a:t>Objektiver Rechtsscheinträger: Legitimation des Veräußerers durch unrichtiges Grundbuch</a:t>
            </a:r>
          </a:p>
          <a:p>
            <a:pPr marL="971550" lvl="1" indent="-514350">
              <a:buFont typeface="+mj-lt"/>
              <a:buAutoNum type="alphaLcParenR"/>
            </a:pPr>
            <a:r>
              <a:rPr lang="de-DE" dirty="0"/>
              <a:t>Subjektive Voraussetzung: guter Glaube</a:t>
            </a:r>
          </a:p>
          <a:p>
            <a:pPr lvl="2">
              <a:buFont typeface="Wingdings" charset="2"/>
              <a:buChar char="Ø"/>
            </a:pPr>
            <a:r>
              <a:rPr lang="de-DE" dirty="0"/>
              <a:t>Keine positive Kenntnis, § 892 I 1</a:t>
            </a:r>
          </a:p>
          <a:p>
            <a:pPr marL="971550" lvl="1" indent="-514350">
              <a:buFont typeface="+mj-lt"/>
              <a:buAutoNum type="alphaLcParenR"/>
            </a:pPr>
            <a:r>
              <a:rPr lang="de-DE" dirty="0"/>
              <a:t>Kein Ausschluss, § 892 I 1</a:t>
            </a:r>
          </a:p>
          <a:p>
            <a:pPr lvl="2">
              <a:buFont typeface="Wingdings" charset="2"/>
              <a:buChar char="Ø"/>
            </a:pPr>
            <a:r>
              <a:rPr lang="de-DE" dirty="0"/>
              <a:t>Kein Widerspruch, § 899</a:t>
            </a:r>
          </a:p>
        </p:txBody>
      </p:sp>
      <p:sp>
        <p:nvSpPr>
          <p:cNvPr id="5" name="Textplatzhalter 4"/>
          <p:cNvSpPr>
            <a:spLocks noGrp="1"/>
          </p:cNvSpPr>
          <p:nvPr>
            <p:ph type="body" idx="10"/>
          </p:nvPr>
        </p:nvSpPr>
        <p:spPr/>
        <p:txBody>
          <a:bodyPr/>
          <a:lstStyle/>
          <a:p>
            <a:r>
              <a:rPr lang="de-DE" u="sng" dirty="0"/>
              <a:t>Übereignung, §§ 873, 925</a:t>
            </a:r>
          </a:p>
        </p:txBody>
      </p:sp>
      <p:sp>
        <p:nvSpPr>
          <p:cNvPr id="6" name="Textplatzhalter 5"/>
          <p:cNvSpPr>
            <a:spLocks noGrp="1"/>
          </p:cNvSpPr>
          <p:nvPr>
            <p:ph type="body" sz="quarter" idx="3"/>
          </p:nvPr>
        </p:nvSpPr>
        <p:spPr/>
        <p:txBody>
          <a:bodyPr/>
          <a:lstStyle/>
          <a:p>
            <a:r>
              <a:rPr lang="de-DE" u="sng" dirty="0"/>
              <a:t>IV. Verfügungsberechtigung</a:t>
            </a:r>
          </a:p>
        </p:txBody>
      </p:sp>
      <p:sp>
        <p:nvSpPr>
          <p:cNvPr id="7" name="Textfeld 6">
            <a:extLst>
              <a:ext uri="{FF2B5EF4-FFF2-40B4-BE49-F238E27FC236}">
                <a16:creationId xmlns:a16="http://schemas.microsoft.com/office/drawing/2014/main" id="{8903DD8C-8FC7-0EB7-7F50-C8F4D25312C3}"/>
              </a:ext>
            </a:extLst>
          </p:cNvPr>
          <p:cNvSpPr txBox="1"/>
          <p:nvPr/>
        </p:nvSpPr>
        <p:spPr>
          <a:xfrm>
            <a:off x="6614809" y="2597428"/>
            <a:ext cx="1728550" cy="369332"/>
          </a:xfrm>
          <a:prstGeom prst="rect">
            <a:avLst/>
          </a:prstGeom>
          <a:noFill/>
        </p:spPr>
        <p:txBody>
          <a:bodyPr wrap="none" rtlCol="0">
            <a:spAutoFit/>
          </a:bodyPr>
          <a:lstStyle/>
          <a:p>
            <a:r>
              <a:rPr lang="de-DE" i="1" dirty="0"/>
              <a:t>Falls 1. und 2. (-)</a:t>
            </a:r>
          </a:p>
        </p:txBody>
      </p:sp>
    </p:spTree>
    <p:extLst>
      <p:ext uri="{BB962C8B-B14F-4D97-AF65-F5344CB8AC3E}">
        <p14:creationId xmlns:p14="http://schemas.microsoft.com/office/powerpoint/2010/main" val="342802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a:latin typeface="Calibri" charset="0"/>
                <a:ea typeface="Calibri" charset="0"/>
                <a:cs typeface="Calibri" charset="0"/>
              </a:rPr>
              <a:t>Der Übereignungstatbestand, §§ 873, 925 BGB</a:t>
            </a:r>
          </a:p>
        </p:txBody>
      </p:sp>
      <p:sp>
        <p:nvSpPr>
          <p:cNvPr id="3" name="Inhaltsplatzhalter 2"/>
          <p:cNvSpPr>
            <a:spLocks noGrp="1"/>
          </p:cNvSpPr>
          <p:nvPr>
            <p:ph sz="half" idx="1"/>
          </p:nvPr>
        </p:nvSpPr>
        <p:spPr/>
        <p:txBody>
          <a:bodyPr/>
          <a:lstStyle/>
          <a:p>
            <a:pPr marL="571500" indent="-571500">
              <a:buFont typeface="+mj-lt"/>
              <a:buAutoNum type="romanUcPeriod"/>
            </a:pPr>
            <a:r>
              <a:rPr lang="de-DE" dirty="0"/>
              <a:t>Auflassung, § 925</a:t>
            </a:r>
          </a:p>
          <a:p>
            <a:pPr marL="571500" indent="-571500">
              <a:buFont typeface="+mj-lt"/>
              <a:buAutoNum type="romanUcPeriod"/>
            </a:pPr>
            <a:r>
              <a:rPr lang="de-DE" dirty="0"/>
              <a:t>Eintragung</a:t>
            </a:r>
          </a:p>
          <a:p>
            <a:pPr marL="571500" indent="-571500">
              <a:buFont typeface="+mj-lt"/>
              <a:buAutoNum type="romanUcPeriod"/>
            </a:pPr>
            <a:r>
              <a:rPr lang="de-DE" dirty="0"/>
              <a:t>Einigsein im Zeitpunkt der Eintragung</a:t>
            </a:r>
          </a:p>
          <a:p>
            <a:pPr marL="571500" indent="-571500">
              <a:buFont typeface="+mj-lt"/>
              <a:buAutoNum type="romanUcPeriod"/>
            </a:pPr>
            <a:r>
              <a:rPr lang="de-DE" dirty="0"/>
              <a:t>Verfügungsberechtigung</a:t>
            </a:r>
          </a:p>
          <a:p>
            <a:pPr marL="571500" indent="-571500">
              <a:buFont typeface="+mj-lt"/>
              <a:buAutoNum type="romanUcPeriod"/>
            </a:pPr>
            <a:r>
              <a:rPr lang="de-DE" u="sng" dirty="0">
                <a:solidFill>
                  <a:srgbClr val="FF0000"/>
                </a:solidFill>
              </a:rPr>
              <a:t>Verfügungsbefugnis</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
        <p:nvSpPr>
          <p:cNvPr id="4" name="Inhaltsplatzhalter 3"/>
          <p:cNvSpPr>
            <a:spLocks noGrp="1"/>
          </p:cNvSpPr>
          <p:nvPr>
            <p:ph sz="half" idx="2"/>
          </p:nvPr>
        </p:nvSpPr>
        <p:spPr/>
        <p:txBody>
          <a:bodyPr/>
          <a:lstStyle/>
          <a:p>
            <a:pPr marL="514350" indent="-514350">
              <a:buFont typeface="+mj-lt"/>
              <a:buAutoNum type="arabicPeriod"/>
            </a:pPr>
            <a:r>
              <a:rPr lang="de-DE" dirty="0"/>
              <a:t>Beachte § 878 BGB:</a:t>
            </a:r>
          </a:p>
          <a:p>
            <a:pPr marL="342900" indent="-342900">
              <a:buFont typeface="Wingdings" panose="05000000000000000000" pitchFamily="2" charset="2"/>
              <a:buChar char="Ø"/>
            </a:pPr>
            <a:r>
              <a:rPr lang="de-DE" dirty="0"/>
              <a:t>Eine von dem Berechtigten in Gemäßheit der §§ 873, 875, 877 abgegebene Erklärung wird nicht dadurch unwirksam, dass der Berechtigte in der Verfügung beschränkt wird, nachdem die Erklärung für ihn bindend geworden und der Antrag auf Eintragung bei dem Grundbuchamt gestellt worden ist.</a:t>
            </a:r>
          </a:p>
          <a:p>
            <a:pPr marL="342900" indent="-342900">
              <a:buFont typeface="Wingdings" panose="05000000000000000000" pitchFamily="2" charset="2"/>
              <a:buChar char="Ø"/>
            </a:pPr>
            <a:r>
              <a:rPr lang="de-DE" u="sng" dirty="0"/>
              <a:t>Hauptanwendungsfall</a:t>
            </a:r>
            <a:r>
              <a:rPr lang="de-DE" dirty="0"/>
              <a:t>: Insolvenz des Veräußerers vor Eintragung</a:t>
            </a:r>
          </a:p>
        </p:txBody>
      </p:sp>
      <p:sp>
        <p:nvSpPr>
          <p:cNvPr id="5" name="Textplatzhalter 4"/>
          <p:cNvSpPr>
            <a:spLocks noGrp="1"/>
          </p:cNvSpPr>
          <p:nvPr>
            <p:ph type="body" idx="10"/>
          </p:nvPr>
        </p:nvSpPr>
        <p:spPr/>
        <p:txBody>
          <a:bodyPr/>
          <a:lstStyle/>
          <a:p>
            <a:r>
              <a:rPr lang="de-DE" u="sng" dirty="0"/>
              <a:t>Übereignung, §§ 873, 925</a:t>
            </a:r>
          </a:p>
        </p:txBody>
      </p:sp>
      <p:sp>
        <p:nvSpPr>
          <p:cNvPr id="6" name="Textplatzhalter 5"/>
          <p:cNvSpPr>
            <a:spLocks noGrp="1"/>
          </p:cNvSpPr>
          <p:nvPr>
            <p:ph type="body" sz="quarter" idx="3"/>
          </p:nvPr>
        </p:nvSpPr>
        <p:spPr/>
        <p:txBody>
          <a:bodyPr/>
          <a:lstStyle/>
          <a:p>
            <a:r>
              <a:rPr lang="de-DE" u="sng" dirty="0"/>
              <a:t>IV. Verfügungsbefugnis</a:t>
            </a:r>
          </a:p>
        </p:txBody>
      </p:sp>
    </p:spTree>
    <p:extLst>
      <p:ext uri="{BB962C8B-B14F-4D97-AF65-F5344CB8AC3E}">
        <p14:creationId xmlns:p14="http://schemas.microsoft.com/office/powerpoint/2010/main" val="216575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Die Vormerkung.</a:t>
            </a:r>
          </a:p>
        </p:txBody>
      </p:sp>
      <p:sp>
        <p:nvSpPr>
          <p:cNvPr id="3" name="Untertitel 2"/>
          <p:cNvSpPr>
            <a:spLocks noGrp="1"/>
          </p:cNvSpPr>
          <p:nvPr>
            <p:ph type="subTitle" idx="1"/>
          </p:nvPr>
        </p:nvSpPr>
        <p:spPr/>
        <p:txBody>
          <a:bodyPr/>
          <a:lstStyle/>
          <a:p>
            <a:r>
              <a:rPr lang="de-DE" dirty="0"/>
              <a:t>§§ 883, 885</a:t>
            </a:r>
          </a:p>
        </p:txBody>
      </p:sp>
    </p:spTree>
    <p:extLst>
      <p:ext uri="{BB962C8B-B14F-4D97-AF65-F5344CB8AC3E}">
        <p14:creationId xmlns:p14="http://schemas.microsoft.com/office/powerpoint/2010/main" val="74512177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normAutofit/>
          </a:bodyPr>
          <a:lstStyle/>
          <a:p>
            <a:pPr marL="342900" indent="-342900">
              <a:buFont typeface="Wingdings" charset="2"/>
              <a:buChar char="Ø"/>
            </a:pPr>
            <a:r>
              <a:rPr lang="de-DE" dirty="0"/>
              <a:t>Zeitlich gestreckter Erwerbstatbestand des § 873 I, 925 birgt Risiken für den Erwerber</a:t>
            </a:r>
          </a:p>
          <a:p>
            <a:pPr marL="342900" indent="-342900">
              <a:buFont typeface="Wingdings" charset="2"/>
              <a:buChar char="Ø"/>
            </a:pPr>
            <a:r>
              <a:rPr lang="de-DE" dirty="0"/>
              <a:t>Erwerbsinteresse kann durch Eintragung einer Vormerkung geschützt werden</a:t>
            </a:r>
          </a:p>
          <a:p>
            <a:pPr marL="342900" indent="-342900">
              <a:buFont typeface="Wingdings" charset="2"/>
              <a:buChar char="Ø"/>
            </a:pPr>
            <a:r>
              <a:rPr lang="de-DE" dirty="0"/>
              <a:t>Wirkungen der Vormerkung:</a:t>
            </a:r>
          </a:p>
          <a:p>
            <a:pPr marL="800089" lvl="1" indent="-342900" algn="l">
              <a:buFont typeface="Symbol" charset="2"/>
              <a:buChar char="-"/>
            </a:pPr>
            <a:r>
              <a:rPr lang="de-DE" dirty="0">
                <a:solidFill>
                  <a:schemeClr val="tx1"/>
                </a:solidFill>
              </a:rPr>
              <a:t>Sicherungswirkung, §§ 883 II, 888 I: Sicherung des Eigentumserwerbs („Vollkasko“)</a:t>
            </a:r>
          </a:p>
          <a:p>
            <a:pPr marL="800089" lvl="1" indent="-342900">
              <a:buFont typeface="Symbol" charset="2"/>
              <a:buChar char="-"/>
            </a:pPr>
            <a:r>
              <a:rPr lang="de-DE" dirty="0"/>
              <a:t>KEINE Grundbuchsperre</a:t>
            </a:r>
          </a:p>
          <a:p>
            <a:pPr marL="1257277" lvl="2" indent="-342900">
              <a:buFont typeface="Wingdings" charset="2"/>
              <a:buChar char="§"/>
            </a:pPr>
            <a:r>
              <a:rPr lang="de-DE" dirty="0"/>
              <a:t>Inhaber des betroffenen Rechts bleibt verfügungsberechtigt und verfügungsbefugt</a:t>
            </a:r>
          </a:p>
          <a:p>
            <a:pPr marL="800089" lvl="1" indent="-342900" algn="l">
              <a:buFont typeface="Symbol" charset="2"/>
              <a:buChar char="-"/>
            </a:pPr>
            <a:r>
              <a:rPr lang="de-DE" dirty="0">
                <a:solidFill>
                  <a:schemeClr val="tx1"/>
                </a:solidFill>
              </a:rPr>
              <a:t>Vorwirkung, § 883 II analog (</a:t>
            </a:r>
            <a:r>
              <a:rPr lang="de-DE" dirty="0" err="1">
                <a:solidFill>
                  <a:schemeClr val="tx1"/>
                </a:solidFill>
              </a:rPr>
              <a:t>h.M</a:t>
            </a:r>
            <a:r>
              <a:rPr lang="de-DE" dirty="0">
                <a:solidFill>
                  <a:schemeClr val="tx1"/>
                </a:solidFill>
              </a:rPr>
              <a:t>.): Maßgeblichkeit des Zeitpunkts für Gutgläubigkeit beim ET-Erwerb ist Erwerb der Vormerkung (</a:t>
            </a:r>
            <a:r>
              <a:rPr lang="de-DE" i="1" dirty="0">
                <a:solidFill>
                  <a:schemeClr val="tx1"/>
                </a:solidFill>
              </a:rPr>
              <a:t>Schutz vor </a:t>
            </a:r>
            <a:r>
              <a:rPr lang="de-DE" i="1" dirty="0" err="1">
                <a:solidFill>
                  <a:schemeClr val="tx1"/>
                </a:solidFill>
              </a:rPr>
              <a:t>Bößgläubigkeit</a:t>
            </a:r>
            <a:r>
              <a:rPr lang="de-DE" i="1" dirty="0">
                <a:solidFill>
                  <a:schemeClr val="tx1"/>
                </a:solidFill>
              </a:rPr>
              <a:t> durch die Vormerkung</a:t>
            </a:r>
            <a:r>
              <a:rPr lang="de-DE" dirty="0">
                <a:solidFill>
                  <a:schemeClr val="tx1"/>
                </a:solidFill>
              </a:rPr>
              <a:t>)</a:t>
            </a:r>
          </a:p>
          <a:p>
            <a:endParaRPr lang="de-DE" dirty="0"/>
          </a:p>
        </p:txBody>
      </p:sp>
      <p:sp>
        <p:nvSpPr>
          <p:cNvPr id="3" name="Titel 2"/>
          <p:cNvSpPr>
            <a:spLocks noGrp="1"/>
          </p:cNvSpPr>
          <p:nvPr>
            <p:ph type="title"/>
          </p:nvPr>
        </p:nvSpPr>
        <p:spPr/>
        <p:txBody>
          <a:bodyPr/>
          <a:lstStyle/>
          <a:p>
            <a:r>
              <a:rPr lang="de-DE" u="sng" dirty="0"/>
              <a:t>Vormerkung. Begriff und Bedeutung.</a:t>
            </a:r>
            <a:endParaRPr lang="de-DE" dirty="0"/>
          </a:p>
        </p:txBody>
      </p:sp>
    </p:spTree>
    <p:extLst>
      <p:ext uri="{BB962C8B-B14F-4D97-AF65-F5344CB8AC3E}">
        <p14:creationId xmlns:p14="http://schemas.microsoft.com/office/powerpoint/2010/main" val="227535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a:spLocks noGrp="1"/>
          </p:cNvSpPr>
          <p:nvPr>
            <p:ph type="title"/>
          </p:nvPr>
        </p:nvSpPr>
        <p:spPr/>
        <p:txBody>
          <a:bodyPr/>
          <a:lstStyle/>
          <a:p>
            <a:r>
              <a:rPr lang="de-DE" dirty="0"/>
              <a:t>Bestellung der Vormerkung, §§ 883, 885</a:t>
            </a:r>
          </a:p>
        </p:txBody>
      </p:sp>
      <p:sp>
        <p:nvSpPr>
          <p:cNvPr id="4" name="Inhaltsplatzhalter 3"/>
          <p:cNvSpPr>
            <a:spLocks noGrp="1"/>
          </p:cNvSpPr>
          <p:nvPr>
            <p:ph sz="half" idx="1"/>
          </p:nvPr>
        </p:nvSpPr>
        <p:spPr>
          <a:xfrm>
            <a:off x="838199" y="1825625"/>
            <a:ext cx="5156200" cy="4351338"/>
          </a:xfrm>
        </p:spPr>
        <p:txBody>
          <a:bodyPr/>
          <a:lstStyle/>
          <a:p>
            <a:pPr marL="571500" indent="-571500">
              <a:buFont typeface="+mj-lt"/>
              <a:buAutoNum type="romanUcPeriod"/>
            </a:pPr>
            <a:r>
              <a:rPr lang="de-DE" i="1" dirty="0"/>
              <a:t>Vormerkungsfähiger Anspruch</a:t>
            </a:r>
          </a:p>
          <a:p>
            <a:pPr marL="571500" indent="-571500">
              <a:buFont typeface="+mj-lt"/>
              <a:buAutoNum type="romanUcPeriod"/>
            </a:pPr>
            <a:r>
              <a:rPr lang="de-DE" i="1" dirty="0"/>
              <a:t>Bewilligung</a:t>
            </a:r>
          </a:p>
          <a:p>
            <a:pPr marL="571500" indent="-571500">
              <a:buFont typeface="+mj-lt"/>
              <a:buAutoNum type="romanUcPeriod"/>
            </a:pPr>
            <a:r>
              <a:rPr lang="de-DE" i="1" dirty="0"/>
              <a:t>Eintragung</a:t>
            </a:r>
          </a:p>
          <a:p>
            <a:pPr marL="571500" indent="-571500">
              <a:buFont typeface="+mj-lt"/>
              <a:buAutoNum type="romanUcPeriod"/>
            </a:pPr>
            <a:r>
              <a:rPr lang="de-DE" i="1" dirty="0"/>
              <a:t>Verfügungsberechtigung</a:t>
            </a:r>
            <a:endParaRPr lang="de-DE" dirty="0"/>
          </a:p>
        </p:txBody>
      </p:sp>
      <p:sp>
        <p:nvSpPr>
          <p:cNvPr id="5" name="Textplatzhalter 4"/>
          <p:cNvSpPr>
            <a:spLocks noGrp="1"/>
          </p:cNvSpPr>
          <p:nvPr>
            <p:ph type="body" idx="10"/>
          </p:nvPr>
        </p:nvSpPr>
        <p:spPr/>
        <p:txBody>
          <a:bodyPr/>
          <a:lstStyle/>
          <a:p>
            <a:r>
              <a:rPr lang="de-DE" u="sng" dirty="0"/>
              <a:t>§§ 883, 885</a:t>
            </a:r>
          </a:p>
        </p:txBody>
      </p:sp>
    </p:spTree>
    <p:extLst>
      <p:ext uri="{BB962C8B-B14F-4D97-AF65-F5344CB8AC3E}">
        <p14:creationId xmlns:p14="http://schemas.microsoft.com/office/powerpoint/2010/main" val="156608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a:spLocks noGrp="1"/>
          </p:cNvSpPr>
          <p:nvPr>
            <p:ph type="title"/>
          </p:nvPr>
        </p:nvSpPr>
        <p:spPr/>
        <p:txBody>
          <a:bodyPr/>
          <a:lstStyle/>
          <a:p>
            <a:r>
              <a:rPr lang="de-DE" dirty="0"/>
              <a:t>Bestellung der Vormerkung, §§ 883, 885</a:t>
            </a:r>
          </a:p>
        </p:txBody>
      </p:sp>
      <p:sp>
        <p:nvSpPr>
          <p:cNvPr id="4" name="Inhaltsplatzhalter 3"/>
          <p:cNvSpPr>
            <a:spLocks noGrp="1"/>
          </p:cNvSpPr>
          <p:nvPr>
            <p:ph sz="half" idx="1"/>
          </p:nvPr>
        </p:nvSpPr>
        <p:spPr>
          <a:xfrm>
            <a:off x="838199" y="1825625"/>
            <a:ext cx="5156200" cy="4351338"/>
          </a:xfrm>
        </p:spPr>
        <p:txBody>
          <a:bodyPr/>
          <a:lstStyle/>
          <a:p>
            <a:pPr marL="571500" indent="-571500">
              <a:buFont typeface="+mj-lt"/>
              <a:buAutoNum type="romanUcPeriod"/>
            </a:pPr>
            <a:r>
              <a:rPr lang="de-DE" i="1" dirty="0">
                <a:solidFill>
                  <a:srgbClr val="FF0000"/>
                </a:solidFill>
              </a:rPr>
              <a:t>Vormerkungsfähiger Anspruch</a:t>
            </a:r>
          </a:p>
          <a:p>
            <a:pPr marL="571500" indent="-571500">
              <a:buFont typeface="+mj-lt"/>
              <a:buAutoNum type="romanUcPeriod"/>
            </a:pPr>
            <a:r>
              <a:rPr lang="de-DE" i="1" dirty="0"/>
              <a:t>Bewilligung</a:t>
            </a:r>
          </a:p>
          <a:p>
            <a:pPr marL="571500" indent="-571500">
              <a:buFont typeface="+mj-lt"/>
              <a:buAutoNum type="romanUcPeriod"/>
            </a:pPr>
            <a:r>
              <a:rPr lang="de-DE" i="1" dirty="0"/>
              <a:t>Eintragung</a:t>
            </a:r>
          </a:p>
          <a:p>
            <a:pPr marL="571500" indent="-571500">
              <a:buFont typeface="+mj-lt"/>
              <a:buAutoNum type="romanUcPeriod"/>
            </a:pPr>
            <a:r>
              <a:rPr lang="de-DE" i="1" dirty="0"/>
              <a:t>Verfügungsberechtigung</a:t>
            </a:r>
            <a:endParaRPr lang="de-DE" dirty="0"/>
          </a:p>
        </p:txBody>
      </p:sp>
      <p:sp>
        <p:nvSpPr>
          <p:cNvPr id="6" name="Inhaltsplatzhalter 5"/>
          <p:cNvSpPr>
            <a:spLocks noGrp="1"/>
          </p:cNvSpPr>
          <p:nvPr>
            <p:ph sz="half" idx="2"/>
          </p:nvPr>
        </p:nvSpPr>
        <p:spPr/>
        <p:txBody>
          <a:bodyPr/>
          <a:lstStyle/>
          <a:p>
            <a:pPr>
              <a:buFont typeface="Wingdings" charset="2"/>
              <a:buChar char="Ø"/>
            </a:pPr>
            <a:r>
              <a:rPr lang="de-DE" dirty="0" err="1"/>
              <a:t>schuldR</a:t>
            </a:r>
            <a:r>
              <a:rPr lang="de-DE" dirty="0"/>
              <a:t> Anspruch auf dingliche Rechtsänderung am Grundstück</a:t>
            </a:r>
          </a:p>
          <a:p>
            <a:pPr>
              <a:buFont typeface="Wingdings" charset="2"/>
              <a:buChar char="Ø"/>
            </a:pPr>
            <a:r>
              <a:rPr lang="de-DE" dirty="0"/>
              <a:t>Vormerkung ist streng akzessorisch</a:t>
            </a:r>
          </a:p>
        </p:txBody>
      </p:sp>
      <p:sp>
        <p:nvSpPr>
          <p:cNvPr id="5" name="Textplatzhalter 4"/>
          <p:cNvSpPr>
            <a:spLocks noGrp="1"/>
          </p:cNvSpPr>
          <p:nvPr>
            <p:ph type="body" idx="10"/>
          </p:nvPr>
        </p:nvSpPr>
        <p:spPr/>
        <p:txBody>
          <a:bodyPr/>
          <a:lstStyle/>
          <a:p>
            <a:r>
              <a:rPr lang="de-DE" u="sng" dirty="0"/>
              <a:t>§§ 883, 885</a:t>
            </a:r>
          </a:p>
        </p:txBody>
      </p:sp>
      <p:sp>
        <p:nvSpPr>
          <p:cNvPr id="3" name="Textplatzhalter 2"/>
          <p:cNvSpPr>
            <a:spLocks noGrp="1"/>
          </p:cNvSpPr>
          <p:nvPr>
            <p:ph type="body" sz="quarter" idx="3"/>
          </p:nvPr>
        </p:nvSpPr>
        <p:spPr/>
        <p:txBody>
          <a:bodyPr/>
          <a:lstStyle/>
          <a:p>
            <a:r>
              <a:rPr lang="de-DE" u="sng" dirty="0"/>
              <a:t>Vormerkungsfähiger Anspruch</a:t>
            </a:r>
          </a:p>
        </p:txBody>
      </p:sp>
    </p:spTree>
    <p:extLst>
      <p:ext uri="{BB962C8B-B14F-4D97-AF65-F5344CB8AC3E}">
        <p14:creationId xmlns:p14="http://schemas.microsoft.com/office/powerpoint/2010/main" val="306127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u="sng" dirty="0"/>
              <a:t>Bestellung der Vormerkung, §§ 883, 885</a:t>
            </a:r>
            <a:endParaRPr lang="de-DE" dirty="0"/>
          </a:p>
        </p:txBody>
      </p:sp>
      <p:sp>
        <p:nvSpPr>
          <p:cNvPr id="3" name="Inhaltsplatzhalter 2"/>
          <p:cNvSpPr>
            <a:spLocks noGrp="1"/>
          </p:cNvSpPr>
          <p:nvPr>
            <p:ph sz="half" idx="1"/>
          </p:nvPr>
        </p:nvSpPr>
        <p:spPr/>
        <p:txBody>
          <a:bodyPr/>
          <a:lstStyle/>
          <a:p>
            <a:pPr marL="571500" indent="-571500">
              <a:buFont typeface="+mj-lt"/>
              <a:buAutoNum type="romanUcPeriod"/>
            </a:pPr>
            <a:r>
              <a:rPr lang="de-DE" sz="2800" i="1" dirty="0"/>
              <a:t>Vormerkungsfähiger Anspruch</a:t>
            </a:r>
          </a:p>
          <a:p>
            <a:pPr marL="571500" indent="-571500">
              <a:buFont typeface="+mj-lt"/>
              <a:buAutoNum type="romanUcPeriod"/>
            </a:pPr>
            <a:r>
              <a:rPr lang="de-DE" sz="2800" i="1" dirty="0">
                <a:solidFill>
                  <a:srgbClr val="FF0000"/>
                </a:solidFill>
              </a:rPr>
              <a:t>Bewilligung</a:t>
            </a:r>
          </a:p>
          <a:p>
            <a:pPr marL="571500" indent="-571500">
              <a:buFont typeface="+mj-lt"/>
              <a:buAutoNum type="romanUcPeriod"/>
            </a:pPr>
            <a:r>
              <a:rPr lang="de-DE" sz="2800" i="1" dirty="0"/>
              <a:t>Eintragung</a:t>
            </a:r>
          </a:p>
          <a:p>
            <a:pPr marL="571500" indent="-571500">
              <a:buFont typeface="+mj-lt"/>
              <a:buAutoNum type="romanUcPeriod"/>
            </a:pPr>
            <a:r>
              <a:rPr lang="de-DE" sz="2800" i="1" dirty="0"/>
              <a:t>Verfügungsberechtigung</a:t>
            </a:r>
          </a:p>
        </p:txBody>
      </p:sp>
      <p:sp>
        <p:nvSpPr>
          <p:cNvPr id="4" name="Inhaltsplatzhalter 3"/>
          <p:cNvSpPr>
            <a:spLocks noGrp="1"/>
          </p:cNvSpPr>
          <p:nvPr>
            <p:ph sz="half" idx="2"/>
          </p:nvPr>
        </p:nvSpPr>
        <p:spPr/>
        <p:txBody>
          <a:bodyPr/>
          <a:lstStyle/>
          <a:p>
            <a:pPr marL="457200" indent="-457200">
              <a:buFont typeface="Wingdings" charset="2"/>
              <a:buChar char="Ø"/>
            </a:pPr>
            <a:r>
              <a:rPr lang="de-DE" sz="2400" dirty="0"/>
              <a:t>Differenziere:</a:t>
            </a:r>
          </a:p>
          <a:p>
            <a:pPr lvl="1">
              <a:buFont typeface="Symbol" charset="2"/>
              <a:buChar char="-"/>
            </a:pPr>
            <a:r>
              <a:rPr lang="de-DE" sz="2000" dirty="0"/>
              <a:t>Materiell-rechtliche Bewilligung nach § 885 I</a:t>
            </a:r>
          </a:p>
          <a:p>
            <a:pPr lvl="1">
              <a:buFont typeface="Symbol" charset="2"/>
              <a:buChar char="-"/>
            </a:pPr>
            <a:r>
              <a:rPr lang="de-DE" sz="2000" dirty="0"/>
              <a:t>Verfahrensrechtliche Bewilligung nach § 19 GBO</a:t>
            </a:r>
          </a:p>
          <a:p>
            <a:pPr lvl="1">
              <a:buFont typeface="Symbol" charset="2"/>
              <a:buChar char="-"/>
            </a:pPr>
            <a:r>
              <a:rPr lang="de-DE" sz="2000" dirty="0"/>
              <a:t>Fallen meist in eine einzige Bewilligung</a:t>
            </a:r>
          </a:p>
          <a:p>
            <a:pPr marL="0" indent="0">
              <a:buNone/>
            </a:pPr>
            <a:endParaRPr lang="de-DE" dirty="0"/>
          </a:p>
        </p:txBody>
      </p:sp>
      <p:sp>
        <p:nvSpPr>
          <p:cNvPr id="5" name="Textplatzhalter 4"/>
          <p:cNvSpPr>
            <a:spLocks noGrp="1"/>
          </p:cNvSpPr>
          <p:nvPr>
            <p:ph type="body" idx="10"/>
          </p:nvPr>
        </p:nvSpPr>
        <p:spPr/>
        <p:txBody>
          <a:bodyPr/>
          <a:lstStyle/>
          <a:p>
            <a:r>
              <a:rPr lang="de-DE" u="sng" dirty="0"/>
              <a:t>§§ 883, 885</a:t>
            </a:r>
          </a:p>
        </p:txBody>
      </p:sp>
      <p:sp>
        <p:nvSpPr>
          <p:cNvPr id="6" name="Textplatzhalter 5"/>
          <p:cNvSpPr>
            <a:spLocks noGrp="1"/>
          </p:cNvSpPr>
          <p:nvPr>
            <p:ph type="body" sz="quarter" idx="3"/>
          </p:nvPr>
        </p:nvSpPr>
        <p:spPr/>
        <p:txBody>
          <a:bodyPr/>
          <a:lstStyle/>
          <a:p>
            <a:r>
              <a:rPr lang="de-DE" u="sng" dirty="0"/>
              <a:t>Bewilligung des Betroffenen</a:t>
            </a:r>
          </a:p>
        </p:txBody>
      </p:sp>
    </p:spTree>
    <p:extLst>
      <p:ext uri="{BB962C8B-B14F-4D97-AF65-F5344CB8AC3E}">
        <p14:creationId xmlns:p14="http://schemas.microsoft.com/office/powerpoint/2010/main" val="73088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Grundsätze des </a:t>
            </a:r>
            <a:r>
              <a:rPr lang="de-DE" dirty="0" err="1"/>
              <a:t>Immobilliarsachenrechts</a:t>
            </a:r>
            <a:endParaRPr lang="de-DE" dirty="0"/>
          </a:p>
        </p:txBody>
      </p:sp>
    </p:spTree>
    <p:extLst>
      <p:ext uri="{BB962C8B-B14F-4D97-AF65-F5344CB8AC3E}">
        <p14:creationId xmlns:p14="http://schemas.microsoft.com/office/powerpoint/2010/main" val="223212146"/>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u="sng" dirty="0"/>
              <a:t>Bestellung der Vormerkung, §§ 883, 885</a:t>
            </a:r>
            <a:endParaRPr lang="de-DE" dirty="0"/>
          </a:p>
        </p:txBody>
      </p:sp>
      <p:sp>
        <p:nvSpPr>
          <p:cNvPr id="3" name="Inhaltsplatzhalter 2"/>
          <p:cNvSpPr>
            <a:spLocks noGrp="1"/>
          </p:cNvSpPr>
          <p:nvPr>
            <p:ph sz="half" idx="1"/>
          </p:nvPr>
        </p:nvSpPr>
        <p:spPr/>
        <p:txBody>
          <a:bodyPr/>
          <a:lstStyle/>
          <a:p>
            <a:pPr marL="571500" indent="-571500">
              <a:buFont typeface="+mj-lt"/>
              <a:buAutoNum type="romanUcPeriod"/>
            </a:pPr>
            <a:r>
              <a:rPr lang="de-DE" sz="2800" i="1" dirty="0"/>
              <a:t>Vormerkungsfähiger Anspruch</a:t>
            </a:r>
          </a:p>
          <a:p>
            <a:pPr marL="571500" indent="-571500">
              <a:buFont typeface="+mj-lt"/>
              <a:buAutoNum type="romanUcPeriod"/>
            </a:pPr>
            <a:r>
              <a:rPr lang="de-DE" sz="2800" i="1" dirty="0"/>
              <a:t>Bewilligung</a:t>
            </a:r>
          </a:p>
          <a:p>
            <a:pPr marL="571500" indent="-571500">
              <a:buFont typeface="+mj-lt"/>
              <a:buAutoNum type="romanUcPeriod"/>
            </a:pPr>
            <a:r>
              <a:rPr lang="de-DE" sz="2800" i="1" dirty="0">
                <a:solidFill>
                  <a:srgbClr val="FF0000"/>
                </a:solidFill>
              </a:rPr>
              <a:t>Eintragung</a:t>
            </a:r>
          </a:p>
          <a:p>
            <a:pPr marL="571500" indent="-571500">
              <a:buFont typeface="+mj-lt"/>
              <a:buAutoNum type="romanUcPeriod"/>
            </a:pPr>
            <a:r>
              <a:rPr lang="de-DE" sz="2800" i="1" dirty="0"/>
              <a:t>Verfügungsberechtigung</a:t>
            </a:r>
          </a:p>
          <a:p>
            <a:endParaRPr lang="de-DE" dirty="0"/>
          </a:p>
        </p:txBody>
      </p:sp>
      <p:sp>
        <p:nvSpPr>
          <p:cNvPr id="4" name="Inhaltsplatzhalter 3"/>
          <p:cNvSpPr>
            <a:spLocks noGrp="1"/>
          </p:cNvSpPr>
          <p:nvPr>
            <p:ph sz="half" idx="2"/>
          </p:nvPr>
        </p:nvSpPr>
        <p:spPr/>
        <p:txBody>
          <a:bodyPr/>
          <a:lstStyle/>
          <a:p>
            <a:pPr marL="457200" indent="-457200">
              <a:buFont typeface="Wingdings" charset="2"/>
              <a:buChar char="Ø"/>
            </a:pPr>
            <a:r>
              <a:rPr lang="de-DE" sz="2800" dirty="0"/>
              <a:t>Bei Fortbestand der Bewilligung, d.h. </a:t>
            </a:r>
          </a:p>
          <a:p>
            <a:pPr lvl="1">
              <a:buFont typeface="Symbol" charset="2"/>
              <a:buChar char="-"/>
            </a:pPr>
            <a:r>
              <a:rPr lang="de-DE" sz="2400" dirty="0"/>
              <a:t>kein Widerruf zum Zeitpunkt der Eintragung </a:t>
            </a:r>
            <a:br>
              <a:rPr lang="de-DE" sz="2400" dirty="0"/>
            </a:br>
            <a:r>
              <a:rPr lang="de-DE" sz="2400" dirty="0"/>
              <a:t>	</a:t>
            </a:r>
            <a:r>
              <a:rPr lang="de-DE" sz="2400" i="1" dirty="0"/>
              <a:t>oder</a:t>
            </a:r>
          </a:p>
          <a:p>
            <a:pPr lvl="1">
              <a:buFont typeface="Symbol" charset="2"/>
              <a:buChar char="-"/>
            </a:pPr>
            <a:r>
              <a:rPr lang="de-DE" sz="2400" dirty="0"/>
              <a:t>vorherige Bindung, §§ 873 II analog</a:t>
            </a:r>
          </a:p>
          <a:p>
            <a:endParaRPr lang="de-DE" dirty="0"/>
          </a:p>
        </p:txBody>
      </p:sp>
      <p:sp>
        <p:nvSpPr>
          <p:cNvPr id="5" name="Textplatzhalter 4"/>
          <p:cNvSpPr>
            <a:spLocks noGrp="1"/>
          </p:cNvSpPr>
          <p:nvPr>
            <p:ph type="body" idx="10"/>
          </p:nvPr>
        </p:nvSpPr>
        <p:spPr/>
        <p:txBody>
          <a:bodyPr/>
          <a:lstStyle/>
          <a:p>
            <a:r>
              <a:rPr lang="de-DE" u="sng" dirty="0"/>
              <a:t>§§ 883, 885</a:t>
            </a:r>
          </a:p>
        </p:txBody>
      </p:sp>
      <p:sp>
        <p:nvSpPr>
          <p:cNvPr id="6" name="Textplatzhalter 5"/>
          <p:cNvSpPr>
            <a:spLocks noGrp="1"/>
          </p:cNvSpPr>
          <p:nvPr>
            <p:ph type="body" sz="quarter" idx="3"/>
          </p:nvPr>
        </p:nvSpPr>
        <p:spPr/>
        <p:txBody>
          <a:bodyPr/>
          <a:lstStyle/>
          <a:p>
            <a:r>
              <a:rPr lang="de-DE" u="sng" dirty="0"/>
              <a:t>Eintragung, § 883 I</a:t>
            </a:r>
          </a:p>
        </p:txBody>
      </p:sp>
    </p:spTree>
    <p:extLst>
      <p:ext uri="{BB962C8B-B14F-4D97-AF65-F5344CB8AC3E}">
        <p14:creationId xmlns:p14="http://schemas.microsoft.com/office/powerpoint/2010/main" val="44040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u="sng" dirty="0"/>
              <a:t>Bestellung der Vormerkung, §§ 883, 885</a:t>
            </a:r>
            <a:endParaRPr lang="de-DE" dirty="0"/>
          </a:p>
        </p:txBody>
      </p:sp>
      <p:sp>
        <p:nvSpPr>
          <p:cNvPr id="3" name="Inhaltsplatzhalter 2"/>
          <p:cNvSpPr>
            <a:spLocks noGrp="1"/>
          </p:cNvSpPr>
          <p:nvPr>
            <p:ph sz="half" idx="1"/>
          </p:nvPr>
        </p:nvSpPr>
        <p:spPr/>
        <p:txBody>
          <a:bodyPr/>
          <a:lstStyle/>
          <a:p>
            <a:pPr marL="571500" indent="-571500">
              <a:buFont typeface="+mj-lt"/>
              <a:buAutoNum type="romanUcPeriod"/>
            </a:pPr>
            <a:r>
              <a:rPr lang="de-DE" sz="2800" i="1" dirty="0"/>
              <a:t>Vormerkungsfähiger Anspruch</a:t>
            </a:r>
          </a:p>
          <a:p>
            <a:pPr marL="571500" indent="-571500">
              <a:buFont typeface="+mj-lt"/>
              <a:buAutoNum type="romanUcPeriod"/>
            </a:pPr>
            <a:r>
              <a:rPr lang="de-DE" sz="2800" i="1" dirty="0"/>
              <a:t>Bewilligung</a:t>
            </a:r>
          </a:p>
          <a:p>
            <a:pPr marL="571500" indent="-571500">
              <a:buFont typeface="+mj-lt"/>
              <a:buAutoNum type="romanUcPeriod"/>
            </a:pPr>
            <a:r>
              <a:rPr lang="de-DE" sz="2800" i="1" dirty="0"/>
              <a:t>Eintragung</a:t>
            </a:r>
          </a:p>
          <a:p>
            <a:pPr marL="571500" indent="-571500">
              <a:buFont typeface="+mj-lt"/>
              <a:buAutoNum type="romanUcPeriod"/>
            </a:pPr>
            <a:r>
              <a:rPr lang="de-DE" sz="2800" i="1" dirty="0">
                <a:solidFill>
                  <a:srgbClr val="FF0000"/>
                </a:solidFill>
              </a:rPr>
              <a:t>Verfügungsberechtigung</a:t>
            </a:r>
          </a:p>
          <a:p>
            <a:pPr marL="571500" indent="-571500">
              <a:buFont typeface="+mj-lt"/>
              <a:buAutoNum type="romanUcPeriod"/>
            </a:pPr>
            <a:r>
              <a:rPr lang="de-DE" sz="2800" i="1" dirty="0">
                <a:solidFill>
                  <a:srgbClr val="FF0000"/>
                </a:solidFill>
              </a:rPr>
              <a:t>Verfügungsbefugnis</a:t>
            </a:r>
          </a:p>
          <a:p>
            <a:endParaRPr lang="de-DE" dirty="0"/>
          </a:p>
        </p:txBody>
      </p:sp>
      <p:sp>
        <p:nvSpPr>
          <p:cNvPr id="4" name="Inhaltsplatzhalter 3"/>
          <p:cNvSpPr>
            <a:spLocks noGrp="1"/>
          </p:cNvSpPr>
          <p:nvPr>
            <p:ph sz="half" idx="2"/>
          </p:nvPr>
        </p:nvSpPr>
        <p:spPr/>
        <p:txBody>
          <a:bodyPr/>
          <a:lstStyle/>
          <a:p>
            <a:pPr marL="457200" indent="-457200">
              <a:buFont typeface="Wingdings" charset="2"/>
              <a:buChar char="Ø"/>
            </a:pPr>
            <a:r>
              <a:rPr lang="de-DE" sz="2800" dirty="0"/>
              <a:t>Derjenige. dessen Grundstück oder Recht betroffen wird</a:t>
            </a:r>
          </a:p>
          <a:p>
            <a:pPr marL="457200" indent="-457200">
              <a:buFont typeface="Wingdings" charset="2"/>
              <a:buChar char="Ø"/>
            </a:pPr>
            <a:r>
              <a:rPr lang="de-DE" sz="2800" dirty="0"/>
              <a:t>Wenn Berechtigung (-)?</a:t>
            </a:r>
          </a:p>
          <a:p>
            <a:pPr lvl="1">
              <a:buFont typeface="Symbol" charset="2"/>
              <a:buChar char="-"/>
            </a:pPr>
            <a:endParaRPr lang="de-DE" sz="2400" dirty="0"/>
          </a:p>
          <a:p>
            <a:pPr marL="457200" indent="-457200">
              <a:buFont typeface="Wingdings" charset="2"/>
              <a:buChar char="Ø"/>
            </a:pPr>
            <a:endParaRPr lang="de-DE" dirty="0"/>
          </a:p>
        </p:txBody>
      </p:sp>
      <p:sp>
        <p:nvSpPr>
          <p:cNvPr id="5" name="Textplatzhalter 4"/>
          <p:cNvSpPr>
            <a:spLocks noGrp="1"/>
          </p:cNvSpPr>
          <p:nvPr>
            <p:ph type="body" idx="10"/>
          </p:nvPr>
        </p:nvSpPr>
        <p:spPr/>
        <p:txBody>
          <a:bodyPr/>
          <a:lstStyle/>
          <a:p>
            <a:r>
              <a:rPr lang="de-DE" u="sng" dirty="0"/>
              <a:t>§§ 883, 885</a:t>
            </a:r>
          </a:p>
        </p:txBody>
      </p:sp>
      <p:sp>
        <p:nvSpPr>
          <p:cNvPr id="6" name="Textplatzhalter 5"/>
          <p:cNvSpPr>
            <a:spLocks noGrp="1"/>
          </p:cNvSpPr>
          <p:nvPr>
            <p:ph type="body" sz="quarter" idx="3"/>
          </p:nvPr>
        </p:nvSpPr>
        <p:spPr/>
        <p:txBody>
          <a:bodyPr/>
          <a:lstStyle/>
          <a:p>
            <a:r>
              <a:rPr lang="de-DE" u="sng" dirty="0"/>
              <a:t>Berechtigung des Betroffenen, § 885 I 1</a:t>
            </a:r>
          </a:p>
        </p:txBody>
      </p:sp>
    </p:spTree>
    <p:extLst>
      <p:ext uri="{BB962C8B-B14F-4D97-AF65-F5344CB8AC3E}">
        <p14:creationId xmlns:p14="http://schemas.microsoft.com/office/powerpoint/2010/main" val="199214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03D038D5-C63F-3370-07DB-0238B91BDAD8}"/>
              </a:ext>
            </a:extLst>
          </p:cNvPr>
          <p:cNvSpPr>
            <a:spLocks noGrp="1"/>
          </p:cNvSpPr>
          <p:nvPr>
            <p:ph type="subTitle" idx="1"/>
          </p:nvPr>
        </p:nvSpPr>
        <p:spPr/>
        <p:txBody>
          <a:bodyPr>
            <a:normAutofit fontScale="92500"/>
          </a:bodyPr>
          <a:lstStyle/>
          <a:p>
            <a:pPr marL="342900" indent="-342900">
              <a:buFont typeface="Wingdings" panose="05000000000000000000" pitchFamily="2" charset="2"/>
              <a:buChar char="Ø"/>
            </a:pPr>
            <a:r>
              <a:rPr lang="de-DE" u="sng" dirty="0">
                <a:solidFill>
                  <a:schemeClr val="tx1"/>
                </a:solidFill>
              </a:rPr>
              <a:t>Ausgangssituation</a:t>
            </a:r>
            <a:r>
              <a:rPr lang="de-DE" dirty="0">
                <a:solidFill>
                  <a:schemeClr val="tx1"/>
                </a:solidFill>
              </a:rPr>
              <a:t>: V ist Buchberechtigter aber nicht materieller Eigentümer eines Grundstücks und will dem K eine Vormerkung </a:t>
            </a:r>
            <a:r>
              <a:rPr lang="de-DE" b="1" dirty="0">
                <a:solidFill>
                  <a:schemeClr val="tx1"/>
                </a:solidFill>
              </a:rPr>
              <a:t>erstmalig</a:t>
            </a:r>
            <a:r>
              <a:rPr lang="de-DE" dirty="0">
                <a:solidFill>
                  <a:schemeClr val="tx1"/>
                </a:solidFill>
              </a:rPr>
              <a:t> im Grundbuch eintragen lassen.</a:t>
            </a:r>
          </a:p>
          <a:p>
            <a:pPr marL="342900" indent="-342900">
              <a:buFont typeface="Wingdings" panose="05000000000000000000" pitchFamily="2" charset="2"/>
              <a:buChar char="Ø"/>
            </a:pPr>
            <a:r>
              <a:rPr lang="de-DE" dirty="0">
                <a:solidFill>
                  <a:schemeClr val="tx1"/>
                </a:solidFill>
              </a:rPr>
              <a:t>Gutgläubiger Erwerb nach § 892 I?</a:t>
            </a:r>
          </a:p>
          <a:p>
            <a:r>
              <a:rPr lang="de-DE" dirty="0">
                <a:solidFill>
                  <a:schemeClr val="tx1"/>
                </a:solidFill>
              </a:rPr>
              <a:t>	→ (-), da Vormerkung weder Recht am Grundstück, noch Recht an einem Recht</a:t>
            </a:r>
          </a:p>
          <a:p>
            <a:pPr marL="457200" indent="-457200">
              <a:buFont typeface="Wingdings" panose="05000000000000000000" pitchFamily="2" charset="2"/>
              <a:buChar char="Ø"/>
            </a:pPr>
            <a:endParaRPr lang="de-DE" dirty="0">
              <a:solidFill>
                <a:schemeClr val="tx1"/>
              </a:solidFill>
            </a:endParaRPr>
          </a:p>
          <a:p>
            <a:pPr marL="342900" indent="-342900">
              <a:buFont typeface="Wingdings" panose="05000000000000000000" pitchFamily="2" charset="2"/>
              <a:buChar char="Ø"/>
            </a:pPr>
            <a:r>
              <a:rPr lang="de-DE" b="1" dirty="0">
                <a:solidFill>
                  <a:schemeClr val="tx1"/>
                </a:solidFill>
              </a:rPr>
              <a:t>Gutgläubiger Ersterwerb aber unstreitig möglich nach §§ 893 Alt. 2, 892 (analog)</a:t>
            </a:r>
          </a:p>
          <a:p>
            <a:pPr marL="342900" indent="-342900">
              <a:buFont typeface="Wingdings" panose="05000000000000000000" pitchFamily="2" charset="2"/>
              <a:buChar char="Ø"/>
            </a:pPr>
            <a:r>
              <a:rPr lang="de-DE" u="sng" dirty="0">
                <a:solidFill>
                  <a:schemeClr val="tx1"/>
                </a:solidFill>
              </a:rPr>
              <a:t>Argumente:</a:t>
            </a:r>
          </a:p>
          <a:p>
            <a:r>
              <a:rPr lang="de-DE" dirty="0">
                <a:solidFill>
                  <a:schemeClr val="tx1"/>
                </a:solidFill>
              </a:rPr>
              <a:t>	- </a:t>
            </a:r>
            <a:r>
              <a:rPr lang="de-DE" dirty="0" err="1">
                <a:solidFill>
                  <a:schemeClr val="tx1"/>
                </a:solidFill>
              </a:rPr>
              <a:t>e.A</a:t>
            </a:r>
            <a:r>
              <a:rPr lang="de-DE" dirty="0">
                <a:solidFill>
                  <a:schemeClr val="tx1"/>
                </a:solidFill>
              </a:rPr>
              <a:t>. Vormerkung sei Belastung des Grundstücks und damit Verfügung </a:t>
            </a:r>
            <a:r>
              <a:rPr lang="de-DE" dirty="0" err="1">
                <a:solidFill>
                  <a:schemeClr val="tx1"/>
                </a:solidFill>
              </a:rPr>
              <a:t>i.S.d</a:t>
            </a:r>
            <a:r>
              <a:rPr lang="de-DE" dirty="0">
                <a:solidFill>
                  <a:schemeClr val="tx1"/>
                </a:solidFill>
              </a:rPr>
              <a:t>. § 893 Alt. 2</a:t>
            </a:r>
          </a:p>
          <a:p>
            <a:r>
              <a:rPr lang="de-DE" dirty="0">
                <a:solidFill>
                  <a:schemeClr val="tx1"/>
                </a:solidFill>
              </a:rPr>
              <a:t>	- </a:t>
            </a:r>
            <a:r>
              <a:rPr lang="de-DE" dirty="0" err="1">
                <a:solidFill>
                  <a:schemeClr val="tx1"/>
                </a:solidFill>
              </a:rPr>
              <a:t>a.A</a:t>
            </a:r>
            <a:r>
              <a:rPr lang="de-DE" dirty="0">
                <a:solidFill>
                  <a:schemeClr val="tx1"/>
                </a:solidFill>
              </a:rPr>
              <a:t>. vergleichbare Interessenlage, § 892 ermöglicht den Erwerb des Vollrechts vom 	Nichtberechtigten, damit muss auch dessen Sicherungsrecht dinglich erworben werden 	können.</a:t>
            </a:r>
          </a:p>
        </p:txBody>
      </p:sp>
      <p:sp>
        <p:nvSpPr>
          <p:cNvPr id="3" name="Titel 2">
            <a:extLst>
              <a:ext uri="{FF2B5EF4-FFF2-40B4-BE49-F238E27FC236}">
                <a16:creationId xmlns:a16="http://schemas.microsoft.com/office/drawing/2014/main" id="{28860D38-6C4A-09D7-05CF-B78D76A26D5D}"/>
              </a:ext>
            </a:extLst>
          </p:cNvPr>
          <p:cNvSpPr>
            <a:spLocks noGrp="1"/>
          </p:cNvSpPr>
          <p:nvPr>
            <p:ph type="title"/>
          </p:nvPr>
        </p:nvSpPr>
        <p:spPr/>
        <p:txBody>
          <a:bodyPr/>
          <a:lstStyle/>
          <a:p>
            <a:r>
              <a:rPr lang="de-DE" dirty="0"/>
              <a:t>Gutgläubiger Ersterwerb</a:t>
            </a:r>
          </a:p>
        </p:txBody>
      </p:sp>
    </p:spTree>
    <p:extLst>
      <p:ext uri="{BB962C8B-B14F-4D97-AF65-F5344CB8AC3E}">
        <p14:creationId xmlns:p14="http://schemas.microsoft.com/office/powerpoint/2010/main" val="186734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a:spLocks noGrp="1"/>
          </p:cNvSpPr>
          <p:nvPr>
            <p:ph type="title"/>
          </p:nvPr>
        </p:nvSpPr>
        <p:spPr/>
        <p:txBody>
          <a:bodyPr/>
          <a:lstStyle/>
          <a:p>
            <a:r>
              <a:rPr lang="de-DE" dirty="0"/>
              <a:t>Gutgläubiger Ersterwerb</a:t>
            </a:r>
          </a:p>
        </p:txBody>
      </p:sp>
      <p:sp>
        <p:nvSpPr>
          <p:cNvPr id="4" name="Inhaltsplatzhalter 3"/>
          <p:cNvSpPr>
            <a:spLocks noGrp="1"/>
          </p:cNvSpPr>
          <p:nvPr>
            <p:ph sz="half" idx="1"/>
          </p:nvPr>
        </p:nvSpPr>
        <p:spPr/>
        <p:txBody>
          <a:bodyPr/>
          <a:lstStyle/>
          <a:p>
            <a:pPr marL="571500" indent="-571500">
              <a:buFont typeface="+mj-lt"/>
              <a:buAutoNum type="romanUcPeriod"/>
            </a:pPr>
            <a:r>
              <a:rPr lang="de-DE" i="1" dirty="0"/>
              <a:t>Vormerkungsfähiger Anspruch</a:t>
            </a:r>
          </a:p>
          <a:p>
            <a:pPr marL="571500" indent="-571500">
              <a:buFont typeface="+mj-lt"/>
              <a:buAutoNum type="romanUcPeriod"/>
            </a:pPr>
            <a:r>
              <a:rPr lang="de-DE" i="1" dirty="0"/>
              <a:t>Bewilligung</a:t>
            </a:r>
          </a:p>
          <a:p>
            <a:pPr marL="571500" indent="-571500">
              <a:buFont typeface="+mj-lt"/>
              <a:buAutoNum type="romanUcPeriod"/>
            </a:pPr>
            <a:r>
              <a:rPr lang="de-DE" i="1" dirty="0"/>
              <a:t>Eintragung</a:t>
            </a:r>
          </a:p>
          <a:p>
            <a:pPr marL="571500" indent="-571500">
              <a:buFont typeface="+mj-lt"/>
              <a:buAutoNum type="romanUcPeriod"/>
            </a:pPr>
            <a:r>
              <a:rPr lang="de-DE" i="1" dirty="0">
                <a:solidFill>
                  <a:srgbClr val="800000"/>
                </a:solidFill>
              </a:rPr>
              <a:t>Verfügungsberechtigung</a:t>
            </a:r>
            <a:endParaRPr lang="de-DE" dirty="0">
              <a:solidFill>
                <a:srgbClr val="800000"/>
              </a:solidFill>
            </a:endParaRPr>
          </a:p>
        </p:txBody>
      </p:sp>
      <p:sp>
        <p:nvSpPr>
          <p:cNvPr id="6" name="Inhaltsplatzhalter 5"/>
          <p:cNvSpPr>
            <a:spLocks noGrp="1"/>
          </p:cNvSpPr>
          <p:nvPr>
            <p:ph sz="half" idx="2"/>
          </p:nvPr>
        </p:nvSpPr>
        <p:spPr/>
        <p:txBody>
          <a:bodyPr>
            <a:normAutofit/>
          </a:bodyPr>
          <a:lstStyle/>
          <a:p>
            <a:pPr>
              <a:buFont typeface="Wingdings" charset="2"/>
              <a:buChar char="Ø"/>
            </a:pPr>
            <a:r>
              <a:rPr lang="de-DE" dirty="0"/>
              <a:t>§§ 893, 892 (analog)</a:t>
            </a:r>
          </a:p>
          <a:p>
            <a:pPr lvl="1">
              <a:buFont typeface="Symbol" charset="2"/>
              <a:buChar char="-"/>
            </a:pPr>
            <a:r>
              <a:rPr lang="de-DE" dirty="0"/>
              <a:t>§ 893 Alt. 2: „Anwendung des § 892!“</a:t>
            </a:r>
          </a:p>
          <a:p>
            <a:pPr>
              <a:buFont typeface="Wingdings" charset="2"/>
              <a:buChar char="Ø"/>
            </a:pPr>
            <a:r>
              <a:rPr lang="de-DE" dirty="0"/>
              <a:t>Somit auch hier:</a:t>
            </a:r>
          </a:p>
          <a:p>
            <a:pPr marL="914400" lvl="1" indent="-457200">
              <a:buFont typeface="+mj-lt"/>
              <a:buAutoNum type="arabicPeriod"/>
            </a:pPr>
            <a:r>
              <a:rPr lang="de-DE" dirty="0" err="1"/>
              <a:t>RGesch</a:t>
            </a:r>
            <a:r>
              <a:rPr lang="de-DE" dirty="0"/>
              <a:t>. </a:t>
            </a:r>
            <a:r>
              <a:rPr lang="de-DE" dirty="0" err="1"/>
              <a:t>iSe</a:t>
            </a:r>
            <a:r>
              <a:rPr lang="de-DE" dirty="0"/>
              <a:t> Verkehrsgeschäfts</a:t>
            </a:r>
          </a:p>
          <a:p>
            <a:pPr marL="914400" lvl="1" indent="-457200">
              <a:buFont typeface="+mj-lt"/>
              <a:buAutoNum type="arabicPeriod"/>
            </a:pPr>
            <a:r>
              <a:rPr lang="de-DE" dirty="0"/>
              <a:t>Obj. Rechtsschein</a:t>
            </a:r>
          </a:p>
          <a:p>
            <a:pPr marL="914400" lvl="1" indent="-457200">
              <a:buFont typeface="+mj-lt"/>
              <a:buAutoNum type="arabicPeriod"/>
            </a:pPr>
            <a:r>
              <a:rPr lang="de-DE" dirty="0"/>
              <a:t>Guter Glaube</a:t>
            </a:r>
          </a:p>
          <a:p>
            <a:pPr marL="914400" lvl="1" indent="-457200">
              <a:buFont typeface="+mj-lt"/>
              <a:buAutoNum type="arabicPeriod"/>
            </a:pPr>
            <a:r>
              <a:rPr lang="de-DE" dirty="0"/>
              <a:t>Kein Widerspruch</a:t>
            </a:r>
          </a:p>
        </p:txBody>
      </p:sp>
      <p:sp>
        <p:nvSpPr>
          <p:cNvPr id="5" name="Textplatzhalter 4"/>
          <p:cNvSpPr>
            <a:spLocks noGrp="1"/>
          </p:cNvSpPr>
          <p:nvPr>
            <p:ph type="body" idx="10"/>
          </p:nvPr>
        </p:nvSpPr>
        <p:spPr/>
        <p:txBody>
          <a:bodyPr>
            <a:normAutofit/>
          </a:bodyPr>
          <a:lstStyle/>
          <a:p>
            <a:r>
              <a:rPr lang="de-DE" u="sng" dirty="0"/>
              <a:t>§§ 883, 885, 893 (analog)</a:t>
            </a:r>
          </a:p>
        </p:txBody>
      </p:sp>
      <p:sp>
        <p:nvSpPr>
          <p:cNvPr id="3" name="Textplatzhalter 2"/>
          <p:cNvSpPr>
            <a:spLocks noGrp="1"/>
          </p:cNvSpPr>
          <p:nvPr>
            <p:ph type="body" sz="quarter" idx="3"/>
          </p:nvPr>
        </p:nvSpPr>
        <p:spPr/>
        <p:txBody>
          <a:bodyPr/>
          <a:lstStyle/>
          <a:p>
            <a:r>
              <a:rPr lang="de-DE" u="sng" dirty="0"/>
              <a:t>IV. Verfügungsberechtigung</a:t>
            </a:r>
          </a:p>
        </p:txBody>
      </p:sp>
    </p:spTree>
    <p:extLst>
      <p:ext uri="{BB962C8B-B14F-4D97-AF65-F5344CB8AC3E}">
        <p14:creationId xmlns:p14="http://schemas.microsoft.com/office/powerpoint/2010/main" val="290951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Die Vormerkung.</a:t>
            </a:r>
            <a:br>
              <a:rPr lang="de-DE" dirty="0"/>
            </a:br>
            <a:r>
              <a:rPr lang="de-DE" dirty="0"/>
              <a:t>Übertragung (Zweiterwerb).</a:t>
            </a:r>
          </a:p>
        </p:txBody>
      </p:sp>
      <p:sp>
        <p:nvSpPr>
          <p:cNvPr id="3" name="Untertitel 2"/>
          <p:cNvSpPr>
            <a:spLocks noGrp="1"/>
          </p:cNvSpPr>
          <p:nvPr>
            <p:ph type="subTitle" idx="1"/>
          </p:nvPr>
        </p:nvSpPr>
        <p:spPr/>
        <p:txBody>
          <a:bodyPr/>
          <a:lstStyle/>
          <a:p>
            <a:r>
              <a:rPr lang="de-DE" dirty="0"/>
              <a:t>§§ 398, 413 (analog), 401</a:t>
            </a:r>
          </a:p>
        </p:txBody>
      </p:sp>
    </p:spTree>
    <p:extLst>
      <p:ext uri="{BB962C8B-B14F-4D97-AF65-F5344CB8AC3E}">
        <p14:creationId xmlns:p14="http://schemas.microsoft.com/office/powerpoint/2010/main" val="816305690"/>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pPr marL="342900" indent="-342900">
              <a:buFont typeface="Wingdings" charset="2"/>
              <a:buChar char="Ø"/>
            </a:pPr>
            <a:r>
              <a:rPr lang="de-DE" dirty="0">
                <a:solidFill>
                  <a:schemeClr val="tx1"/>
                </a:solidFill>
              </a:rPr>
              <a:t>Vormerkung nach </a:t>
            </a:r>
            <a:r>
              <a:rPr lang="de-DE" dirty="0" err="1">
                <a:solidFill>
                  <a:schemeClr val="tx1"/>
                </a:solidFill>
              </a:rPr>
              <a:t>h.M</a:t>
            </a:r>
            <a:r>
              <a:rPr lang="de-DE" dirty="0">
                <a:solidFill>
                  <a:schemeClr val="tx1"/>
                </a:solidFill>
              </a:rPr>
              <a:t>. ein </a:t>
            </a:r>
            <a:r>
              <a:rPr lang="de-DE" i="1" dirty="0">
                <a:solidFill>
                  <a:schemeClr val="tx1"/>
                </a:solidFill>
              </a:rPr>
              <a:t>mit dinglichen Wirkungen ausgestattetes Sicherungsmittel eigener Art </a:t>
            </a:r>
            <a:r>
              <a:rPr lang="de-DE" dirty="0">
                <a:solidFill>
                  <a:schemeClr val="tx1"/>
                </a:solidFill>
              </a:rPr>
              <a:t>(Rechtsnatur)</a:t>
            </a:r>
            <a:endParaRPr lang="de-DE" i="1" dirty="0">
              <a:solidFill>
                <a:schemeClr val="tx1"/>
              </a:solidFill>
            </a:endParaRPr>
          </a:p>
          <a:p>
            <a:pPr marL="342900" indent="-342900">
              <a:buFont typeface="Wingdings" charset="2"/>
              <a:buChar char="Ø"/>
            </a:pPr>
            <a:r>
              <a:rPr lang="de-DE" dirty="0">
                <a:solidFill>
                  <a:schemeClr val="tx1"/>
                </a:solidFill>
              </a:rPr>
              <a:t>Durch Abtretung der gesicherten Forderung (z.B. Anspruch auf Übereignung des Grundstücks aus § 433 I)</a:t>
            </a:r>
          </a:p>
          <a:p>
            <a:pPr marL="342900" indent="-342900">
              <a:buFont typeface="Wingdings" charset="2"/>
              <a:buChar char="Ø"/>
            </a:pPr>
            <a:r>
              <a:rPr lang="de-DE" dirty="0">
                <a:solidFill>
                  <a:schemeClr val="tx1"/>
                </a:solidFill>
              </a:rPr>
              <a:t>Dadurch geht die Vormerkung als akzessorisches Sicherungsmittel analog § 401, 413 über</a:t>
            </a:r>
          </a:p>
          <a:p>
            <a:endParaRPr lang="de-DE" dirty="0"/>
          </a:p>
        </p:txBody>
      </p:sp>
      <p:sp>
        <p:nvSpPr>
          <p:cNvPr id="3" name="Titel 2"/>
          <p:cNvSpPr>
            <a:spLocks noGrp="1"/>
          </p:cNvSpPr>
          <p:nvPr>
            <p:ph type="title"/>
          </p:nvPr>
        </p:nvSpPr>
        <p:spPr/>
        <p:txBody>
          <a:bodyPr/>
          <a:lstStyle/>
          <a:p>
            <a:r>
              <a:rPr lang="de-DE" u="sng" dirty="0"/>
              <a:t>Übertragung der Vormerkung</a:t>
            </a:r>
            <a:endParaRPr lang="de-DE" dirty="0"/>
          </a:p>
        </p:txBody>
      </p:sp>
    </p:spTree>
    <p:extLst>
      <p:ext uri="{BB962C8B-B14F-4D97-AF65-F5344CB8AC3E}">
        <p14:creationId xmlns:p14="http://schemas.microsoft.com/office/powerpoint/2010/main" val="44418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u="sng" dirty="0"/>
              <a:t>Erwerb und Übertragung der Vormerkung</a:t>
            </a:r>
            <a:endParaRPr lang="de-DE" dirty="0"/>
          </a:p>
        </p:txBody>
      </p:sp>
      <p:sp>
        <p:nvSpPr>
          <p:cNvPr id="4" name="Inhaltsplatzhalter 2"/>
          <p:cNvSpPr txBox="1">
            <a:spLocks/>
          </p:cNvSpPr>
          <p:nvPr/>
        </p:nvSpPr>
        <p:spPr>
          <a:xfrm>
            <a:off x="3278385" y="1972408"/>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V</a:t>
            </a:r>
          </a:p>
        </p:txBody>
      </p:sp>
      <p:cxnSp>
        <p:nvCxnSpPr>
          <p:cNvPr id="5" name="Gerader Verbinder 14"/>
          <p:cNvCxnSpPr/>
          <p:nvPr/>
        </p:nvCxnSpPr>
        <p:spPr>
          <a:xfrm>
            <a:off x="4203700" y="2372315"/>
            <a:ext cx="3251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4624591" y="2357322"/>
            <a:ext cx="2086710" cy="369332"/>
          </a:xfrm>
          <a:prstGeom prst="rect">
            <a:avLst/>
          </a:prstGeom>
          <a:noFill/>
        </p:spPr>
        <p:txBody>
          <a:bodyPr wrap="square" rtlCol="0">
            <a:spAutoFit/>
          </a:bodyPr>
          <a:lstStyle/>
          <a:p>
            <a:r>
              <a:rPr lang="de-DE" dirty="0">
                <a:solidFill>
                  <a:schemeClr val="accent6">
                    <a:lumMod val="50000"/>
                  </a:schemeClr>
                </a:solidFill>
              </a:rPr>
              <a:t>§§ 883, 885</a:t>
            </a:r>
          </a:p>
        </p:txBody>
      </p:sp>
      <p:sp>
        <p:nvSpPr>
          <p:cNvPr id="7" name="Inhaltsplatzhalter 2"/>
          <p:cNvSpPr txBox="1">
            <a:spLocks/>
          </p:cNvSpPr>
          <p:nvPr/>
        </p:nvSpPr>
        <p:spPr>
          <a:xfrm>
            <a:off x="7731173" y="1972407"/>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K</a:t>
            </a:r>
          </a:p>
        </p:txBody>
      </p:sp>
      <p:cxnSp>
        <p:nvCxnSpPr>
          <p:cNvPr id="8" name="Gerader Verbinder 14"/>
          <p:cNvCxnSpPr/>
          <p:nvPr/>
        </p:nvCxnSpPr>
        <p:spPr>
          <a:xfrm>
            <a:off x="4203700" y="2124608"/>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624591" y="1747780"/>
            <a:ext cx="2586569" cy="369332"/>
          </a:xfrm>
          <a:prstGeom prst="rect">
            <a:avLst/>
          </a:prstGeom>
          <a:noFill/>
        </p:spPr>
        <p:txBody>
          <a:bodyPr wrap="square" rtlCol="0">
            <a:spAutoFit/>
          </a:bodyPr>
          <a:lstStyle/>
          <a:p>
            <a:r>
              <a:rPr lang="de-DE" dirty="0">
                <a:solidFill>
                  <a:srgbClr val="C00000"/>
                </a:solidFill>
              </a:rPr>
              <a:t>§§ 433, 311b</a:t>
            </a:r>
          </a:p>
        </p:txBody>
      </p:sp>
      <p:sp>
        <p:nvSpPr>
          <p:cNvPr id="10" name="Inhaltsplatzhalter 2"/>
          <p:cNvSpPr txBox="1">
            <a:spLocks/>
          </p:cNvSpPr>
          <p:nvPr/>
        </p:nvSpPr>
        <p:spPr>
          <a:xfrm>
            <a:off x="7763888" y="4100201"/>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D</a:t>
            </a:r>
          </a:p>
        </p:txBody>
      </p:sp>
      <p:cxnSp>
        <p:nvCxnSpPr>
          <p:cNvPr id="11" name="Gerader Verbinder 23"/>
          <p:cNvCxnSpPr/>
          <p:nvPr/>
        </p:nvCxnSpPr>
        <p:spPr>
          <a:xfrm>
            <a:off x="8111182" y="2663183"/>
            <a:ext cx="0" cy="1257574"/>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4"/>
          <p:cNvCxnSpPr/>
          <p:nvPr/>
        </p:nvCxnSpPr>
        <p:spPr>
          <a:xfrm>
            <a:off x="7838029" y="2663183"/>
            <a:ext cx="0" cy="125757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6371013" y="3103482"/>
            <a:ext cx="2586569" cy="369332"/>
          </a:xfrm>
          <a:prstGeom prst="rect">
            <a:avLst/>
          </a:prstGeom>
          <a:noFill/>
        </p:spPr>
        <p:txBody>
          <a:bodyPr wrap="square" rtlCol="0">
            <a:spAutoFit/>
          </a:bodyPr>
          <a:lstStyle/>
          <a:p>
            <a:r>
              <a:rPr lang="de-DE" dirty="0">
                <a:solidFill>
                  <a:srgbClr val="C00000"/>
                </a:solidFill>
              </a:rPr>
              <a:t>§§ 433, 453</a:t>
            </a:r>
          </a:p>
        </p:txBody>
      </p:sp>
      <p:sp>
        <p:nvSpPr>
          <p:cNvPr id="14" name="Textfeld 13"/>
          <p:cNvSpPr txBox="1"/>
          <p:nvPr/>
        </p:nvSpPr>
        <p:spPr>
          <a:xfrm>
            <a:off x="8179678" y="3115237"/>
            <a:ext cx="3745622" cy="369332"/>
          </a:xfrm>
          <a:prstGeom prst="rect">
            <a:avLst/>
          </a:prstGeom>
          <a:noFill/>
        </p:spPr>
        <p:txBody>
          <a:bodyPr wrap="square" rtlCol="0">
            <a:spAutoFit/>
          </a:bodyPr>
          <a:lstStyle/>
          <a:p>
            <a:r>
              <a:rPr lang="de-DE" dirty="0">
                <a:solidFill>
                  <a:schemeClr val="accent6">
                    <a:lumMod val="50000"/>
                  </a:schemeClr>
                </a:solidFill>
              </a:rPr>
              <a:t>§ 398 (Abtretung)</a:t>
            </a:r>
          </a:p>
        </p:txBody>
      </p:sp>
      <p:sp>
        <p:nvSpPr>
          <p:cNvPr id="15" name="Ellipse 2"/>
          <p:cNvSpPr/>
          <p:nvPr/>
        </p:nvSpPr>
        <p:spPr>
          <a:xfrm>
            <a:off x="8246488" y="1500263"/>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16" name="Ellipse 17"/>
          <p:cNvSpPr/>
          <p:nvPr/>
        </p:nvSpPr>
        <p:spPr>
          <a:xfrm>
            <a:off x="8248855" y="4706701"/>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17" name="Ellipse 20"/>
          <p:cNvSpPr/>
          <p:nvPr/>
        </p:nvSpPr>
        <p:spPr>
          <a:xfrm>
            <a:off x="8733786" y="1500263"/>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28"/>
          <p:cNvSpPr/>
          <p:nvPr/>
        </p:nvSpPr>
        <p:spPr>
          <a:xfrm>
            <a:off x="8736153" y="4706701"/>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29"/>
          <p:cNvSpPr/>
          <p:nvPr/>
        </p:nvSpPr>
        <p:spPr>
          <a:xfrm>
            <a:off x="3188835" y="5758507"/>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20" name="Textfeld 19"/>
          <p:cNvSpPr txBox="1"/>
          <p:nvPr/>
        </p:nvSpPr>
        <p:spPr>
          <a:xfrm>
            <a:off x="3581236" y="5758507"/>
            <a:ext cx="2086710" cy="369332"/>
          </a:xfrm>
          <a:prstGeom prst="rect">
            <a:avLst/>
          </a:prstGeom>
          <a:noFill/>
        </p:spPr>
        <p:txBody>
          <a:bodyPr wrap="square" rtlCol="0">
            <a:spAutoFit/>
          </a:bodyPr>
          <a:lstStyle/>
          <a:p>
            <a:r>
              <a:rPr lang="de-DE" dirty="0"/>
              <a:t>Forderung</a:t>
            </a:r>
          </a:p>
        </p:txBody>
      </p:sp>
      <p:sp>
        <p:nvSpPr>
          <p:cNvPr id="21" name="Ellipse 31"/>
          <p:cNvSpPr/>
          <p:nvPr/>
        </p:nvSpPr>
        <p:spPr>
          <a:xfrm>
            <a:off x="4780451" y="5758507"/>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149783" y="5758507"/>
            <a:ext cx="2086710" cy="369332"/>
          </a:xfrm>
          <a:prstGeom prst="rect">
            <a:avLst/>
          </a:prstGeom>
          <a:noFill/>
        </p:spPr>
        <p:txBody>
          <a:bodyPr wrap="square" rtlCol="0">
            <a:spAutoFit/>
          </a:bodyPr>
          <a:lstStyle/>
          <a:p>
            <a:r>
              <a:rPr lang="de-DE" dirty="0"/>
              <a:t>Vormerkung</a:t>
            </a:r>
          </a:p>
        </p:txBody>
      </p:sp>
      <p:cxnSp>
        <p:nvCxnSpPr>
          <p:cNvPr id="23" name="Gerader Verbinder 14"/>
          <p:cNvCxnSpPr/>
          <p:nvPr/>
        </p:nvCxnSpPr>
        <p:spPr>
          <a:xfrm>
            <a:off x="414295" y="5994998"/>
            <a:ext cx="34461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781980" y="5773501"/>
            <a:ext cx="2086710" cy="369332"/>
          </a:xfrm>
          <a:prstGeom prst="rect">
            <a:avLst/>
          </a:prstGeom>
          <a:noFill/>
        </p:spPr>
        <p:txBody>
          <a:bodyPr wrap="square" rtlCol="0">
            <a:spAutoFit/>
          </a:bodyPr>
          <a:lstStyle/>
          <a:p>
            <a:r>
              <a:rPr lang="de-DE" dirty="0" err="1"/>
              <a:t>schuldR</a:t>
            </a:r>
            <a:r>
              <a:rPr lang="de-DE" dirty="0"/>
              <a:t>.</a:t>
            </a:r>
          </a:p>
        </p:txBody>
      </p:sp>
      <p:sp>
        <p:nvSpPr>
          <p:cNvPr id="25" name="Textfeld 24"/>
          <p:cNvSpPr txBox="1"/>
          <p:nvPr/>
        </p:nvSpPr>
        <p:spPr>
          <a:xfrm>
            <a:off x="2194667" y="5773501"/>
            <a:ext cx="2086710" cy="369332"/>
          </a:xfrm>
          <a:prstGeom prst="rect">
            <a:avLst/>
          </a:prstGeom>
          <a:noFill/>
        </p:spPr>
        <p:txBody>
          <a:bodyPr wrap="square" rtlCol="0">
            <a:spAutoFit/>
          </a:bodyPr>
          <a:lstStyle/>
          <a:p>
            <a:r>
              <a:rPr lang="de-DE" dirty="0"/>
              <a:t>dinglich</a:t>
            </a:r>
          </a:p>
        </p:txBody>
      </p:sp>
      <p:cxnSp>
        <p:nvCxnSpPr>
          <p:cNvPr id="26" name="Gerader Verbinder 37"/>
          <p:cNvCxnSpPr/>
          <p:nvPr/>
        </p:nvCxnSpPr>
        <p:spPr>
          <a:xfrm>
            <a:off x="1714200" y="5994998"/>
            <a:ext cx="34217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feld 1">
            <a:extLst>
              <a:ext uri="{FF2B5EF4-FFF2-40B4-BE49-F238E27FC236}">
                <a16:creationId xmlns:a16="http://schemas.microsoft.com/office/drawing/2014/main" id="{C45B481E-C0A8-31D0-FB5E-C3665BA9D198}"/>
              </a:ext>
            </a:extLst>
          </p:cNvPr>
          <p:cNvSpPr txBox="1"/>
          <p:nvPr/>
        </p:nvSpPr>
        <p:spPr>
          <a:xfrm>
            <a:off x="185074" y="673917"/>
            <a:ext cx="5370509" cy="5355312"/>
          </a:xfrm>
          <a:prstGeom prst="rect">
            <a:avLst/>
          </a:prstGeom>
          <a:noFill/>
        </p:spPr>
        <p:txBody>
          <a:bodyPr wrap="none" rtlCol="0">
            <a:spAutoFit/>
          </a:bodyPr>
          <a:lstStyle/>
          <a:p>
            <a:r>
              <a:rPr lang="de-DE" u="sng" dirty="0"/>
              <a:t>Ersterwerb:</a:t>
            </a:r>
          </a:p>
          <a:p>
            <a:pPr marL="342900" indent="-342900">
              <a:buAutoNum type="arabicPeriod"/>
            </a:pPr>
            <a:r>
              <a:rPr lang="de-DE" dirty="0"/>
              <a:t>Zu sichernde Forderung?</a:t>
            </a:r>
          </a:p>
          <a:p>
            <a:pPr marL="800100" lvl="1" indent="-342900">
              <a:buFont typeface="Wingdings" panose="05000000000000000000" pitchFamily="2" charset="2"/>
              <a:buChar char="Ø"/>
            </a:pPr>
            <a:r>
              <a:rPr lang="de-DE" dirty="0"/>
              <a:t>§§ 433, 311b (+)</a:t>
            </a:r>
          </a:p>
          <a:p>
            <a:pPr marL="342900" indent="-342900">
              <a:buAutoNum type="arabicPeriod"/>
            </a:pPr>
            <a:r>
              <a:rPr lang="de-DE" dirty="0"/>
              <a:t>Bewilligung </a:t>
            </a:r>
          </a:p>
          <a:p>
            <a:pPr marL="800100" lvl="1" indent="-342900">
              <a:buFont typeface="Wingdings" panose="05000000000000000000" pitchFamily="2" charset="2"/>
              <a:buChar char="Ø"/>
            </a:pPr>
            <a:r>
              <a:rPr lang="de-DE" dirty="0"/>
              <a:t>§ 885 I (+)</a:t>
            </a:r>
          </a:p>
          <a:p>
            <a:pPr marL="342900" indent="-342900">
              <a:buAutoNum type="arabicPeriod"/>
            </a:pPr>
            <a:r>
              <a:rPr lang="de-DE" dirty="0"/>
              <a:t>Eintragung (+)</a:t>
            </a:r>
          </a:p>
          <a:p>
            <a:pPr marL="342900" indent="-342900">
              <a:buAutoNum type="arabicPeriod"/>
            </a:pPr>
            <a:r>
              <a:rPr lang="de-DE" dirty="0"/>
              <a:t>Verfügungsberechtigung</a:t>
            </a:r>
          </a:p>
          <a:p>
            <a:pPr marL="800100" lvl="1" indent="-342900">
              <a:buFont typeface="Wingdings" panose="05000000000000000000" pitchFamily="2" charset="2"/>
              <a:buChar char="Ø"/>
            </a:pPr>
            <a:r>
              <a:rPr lang="de-DE" dirty="0"/>
              <a:t>§ 903 (+)</a:t>
            </a:r>
          </a:p>
          <a:p>
            <a:endParaRPr lang="de-DE" dirty="0"/>
          </a:p>
          <a:p>
            <a:r>
              <a:rPr lang="de-DE" u="sng" dirty="0"/>
              <a:t>Zweiterwerb:</a:t>
            </a:r>
          </a:p>
          <a:p>
            <a:pPr marL="342900" indent="-342900">
              <a:buFont typeface="+mj-lt"/>
              <a:buAutoNum type="arabicPeriod"/>
            </a:pPr>
            <a:r>
              <a:rPr lang="de-DE" dirty="0"/>
              <a:t>Tatbestand:</a:t>
            </a:r>
          </a:p>
          <a:p>
            <a:pPr marL="800100" lvl="1" indent="-342900">
              <a:buFont typeface="+mj-lt"/>
              <a:buAutoNum type="alphaLcPeriod"/>
            </a:pPr>
            <a:r>
              <a:rPr lang="de-DE" dirty="0"/>
              <a:t>Abtretungsvertrag, § 398 (+)</a:t>
            </a:r>
          </a:p>
          <a:p>
            <a:pPr marL="800100" lvl="1" indent="-342900">
              <a:buFont typeface="+mj-lt"/>
              <a:buAutoNum type="alphaLcPeriod"/>
            </a:pPr>
            <a:r>
              <a:rPr lang="de-DE" dirty="0"/>
              <a:t>Bestehen der Forderung</a:t>
            </a:r>
          </a:p>
          <a:p>
            <a:pPr marL="1257300" lvl="2" indent="-342900">
              <a:buFont typeface="Wingdings" panose="05000000000000000000" pitchFamily="2" charset="2"/>
              <a:buChar char="Ø"/>
            </a:pPr>
            <a:r>
              <a:rPr lang="de-DE" dirty="0"/>
              <a:t>§ 433, 311b (+)</a:t>
            </a:r>
          </a:p>
          <a:p>
            <a:pPr marL="800100" lvl="1" indent="-342900">
              <a:buFont typeface="+mj-lt"/>
              <a:buAutoNum type="alphaLcPeriod"/>
            </a:pPr>
            <a:r>
              <a:rPr lang="de-DE" dirty="0"/>
              <a:t>Kein Ausschluss (+)</a:t>
            </a:r>
          </a:p>
          <a:p>
            <a:pPr marL="342900" indent="-342900">
              <a:buFont typeface="+mj-lt"/>
              <a:buAutoNum type="arabicPeriod"/>
            </a:pPr>
            <a:r>
              <a:rPr lang="de-DE" dirty="0"/>
              <a:t>Rechtsfolge:</a:t>
            </a:r>
          </a:p>
          <a:p>
            <a:pPr marL="800100" lvl="1" indent="-342900">
              <a:buFont typeface="+mj-lt"/>
              <a:buAutoNum type="alphaLcPeriod"/>
            </a:pPr>
            <a:r>
              <a:rPr lang="de-DE" dirty="0"/>
              <a:t>Übergang der Forderung</a:t>
            </a:r>
          </a:p>
          <a:p>
            <a:pPr marL="800100" lvl="1" indent="-342900">
              <a:buFont typeface="+mj-lt"/>
              <a:buAutoNum type="alphaLcPeriod"/>
            </a:pPr>
            <a:r>
              <a:rPr lang="de-DE" dirty="0"/>
              <a:t>Übergang der Vormerkung, §§ 413, 401 analog</a:t>
            </a:r>
          </a:p>
          <a:p>
            <a:endParaRPr lang="de-DE" dirty="0"/>
          </a:p>
        </p:txBody>
      </p:sp>
    </p:spTree>
    <p:extLst>
      <p:ext uri="{BB962C8B-B14F-4D97-AF65-F5344CB8AC3E}">
        <p14:creationId xmlns:p14="http://schemas.microsoft.com/office/powerpoint/2010/main" val="338108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1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xit" presetSubtype="0" fill="hold" grpId="1" nodeType="clickEffect">
                                  <p:stCondLst>
                                    <p:cond delay="0"/>
                                  </p:stCondLst>
                                  <p:childTnLst>
                                    <p:set>
                                      <p:cBhvr>
                                        <p:cTn id="115" dur="1" fill="hold">
                                          <p:stCondLst>
                                            <p:cond delay="0"/>
                                          </p:stCondLst>
                                        </p:cTn>
                                        <p:tgtEl>
                                          <p:spTgt spid="15"/>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16"/>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nodeType="clickEffect">
                                  <p:stCondLst>
                                    <p:cond delay="0"/>
                                  </p:stCondLst>
                                  <p:childTnLst>
                                    <p:set>
                                      <p:cBhvr>
                                        <p:cTn id="123"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xit" presetSubtype="0" fill="hold" grpId="1" nodeType="clickEffect">
                                  <p:stCondLst>
                                    <p:cond delay="0"/>
                                  </p:stCondLst>
                                  <p:childTnLst>
                                    <p:set>
                                      <p:cBhvr>
                                        <p:cTn id="127" dur="1" fill="hold">
                                          <p:stCondLst>
                                            <p:cond delay="0"/>
                                          </p:stCondLst>
                                        </p:cTn>
                                        <p:tgtEl>
                                          <p:spTgt spid="17"/>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9" grpId="0"/>
      <p:bldP spid="10" grpId="0" animBg="1"/>
      <p:bldP spid="13" grpId="0"/>
      <p:bldP spid="14" grpId="0"/>
      <p:bldP spid="15" grpId="0" animBg="1"/>
      <p:bldP spid="15" grpId="1" animBg="1"/>
      <p:bldP spid="16" grpId="0" animBg="1"/>
      <p:bldP spid="17" grpId="0" animBg="1"/>
      <p:bldP spid="17" grpId="1"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DBFF3A00-6C4E-C44E-32FF-1A7541A834E8}"/>
              </a:ext>
            </a:extLst>
          </p:cNvPr>
          <p:cNvSpPr>
            <a:spLocks noGrp="1"/>
          </p:cNvSpPr>
          <p:nvPr>
            <p:ph type="subTitle" idx="1"/>
          </p:nvPr>
        </p:nvSpPr>
        <p:spPr/>
        <p:txBody>
          <a:bodyPr/>
          <a:lstStyle/>
          <a:p>
            <a:pPr marL="342900" indent="-342900">
              <a:buFont typeface="Wingdings" panose="05000000000000000000" pitchFamily="2" charset="2"/>
              <a:buChar char="Ø"/>
            </a:pPr>
            <a:r>
              <a:rPr lang="de-DE" u="sng" dirty="0">
                <a:solidFill>
                  <a:schemeClr val="tx1"/>
                </a:solidFill>
              </a:rPr>
              <a:t>Ausgangssituation</a:t>
            </a:r>
            <a:r>
              <a:rPr lang="de-DE" dirty="0">
                <a:solidFill>
                  <a:schemeClr val="tx1"/>
                </a:solidFill>
              </a:rPr>
              <a:t>: Zwei Konstellationen denkbar:</a:t>
            </a:r>
          </a:p>
          <a:p>
            <a:r>
              <a:rPr lang="de-DE" dirty="0">
                <a:solidFill>
                  <a:schemeClr val="tx1"/>
                </a:solidFill>
              </a:rPr>
              <a:t>	1. Zu Gunsten des V ist eine Vormerkung eingetragen, die gesicherte Forderung 	besteht aber tatsächlich </a:t>
            </a:r>
            <a:r>
              <a:rPr lang="de-DE" b="1" dirty="0">
                <a:solidFill>
                  <a:schemeClr val="tx1"/>
                </a:solidFill>
              </a:rPr>
              <a:t>nicht </a:t>
            </a:r>
            <a:r>
              <a:rPr lang="de-DE" dirty="0">
                <a:solidFill>
                  <a:schemeClr val="tx1"/>
                </a:solidFill>
              </a:rPr>
              <a:t>(sog. forderungslose Vormerkung).</a:t>
            </a:r>
          </a:p>
          <a:p>
            <a:r>
              <a:rPr lang="de-DE" dirty="0">
                <a:solidFill>
                  <a:schemeClr val="tx1"/>
                </a:solidFill>
              </a:rPr>
              <a:t>	→ </a:t>
            </a:r>
            <a:r>
              <a:rPr lang="de-DE" u="sng" dirty="0">
                <a:solidFill>
                  <a:schemeClr val="tx1"/>
                </a:solidFill>
              </a:rPr>
              <a:t>unstreitig kein gutgläubiger Zweiterwerb der Vormerkung</a:t>
            </a:r>
          </a:p>
          <a:p>
            <a:r>
              <a:rPr lang="de-DE" dirty="0">
                <a:solidFill>
                  <a:schemeClr val="tx1"/>
                </a:solidFill>
              </a:rPr>
              <a:t>	</a:t>
            </a:r>
            <a:r>
              <a:rPr lang="de-DE" b="1" dirty="0">
                <a:solidFill>
                  <a:schemeClr val="tx1"/>
                </a:solidFill>
              </a:rPr>
              <a:t>Arg</a:t>
            </a:r>
            <a:r>
              <a:rPr lang="de-DE" dirty="0">
                <a:solidFill>
                  <a:schemeClr val="tx1"/>
                </a:solidFill>
              </a:rPr>
              <a:t>: strenge Akzessorietät der Vormerkung, eine Norm wie § 1138 BGB fehlt</a:t>
            </a:r>
          </a:p>
          <a:p>
            <a:endParaRPr lang="de-DE" dirty="0">
              <a:solidFill>
                <a:schemeClr val="tx1"/>
              </a:solidFill>
            </a:endParaRPr>
          </a:p>
          <a:p>
            <a:r>
              <a:rPr lang="de-DE" dirty="0">
                <a:solidFill>
                  <a:schemeClr val="tx1"/>
                </a:solidFill>
              </a:rPr>
              <a:t>	2. V ist Inhaber einer Forderung, zu deren Sicherung eine Vormerkung 	eingetragen ist, die Vormerkung besteht aber aufgrund von Mängeln bei der 	Bestellung </a:t>
            </a:r>
            <a:r>
              <a:rPr lang="de-DE" b="1" dirty="0">
                <a:solidFill>
                  <a:schemeClr val="tx1"/>
                </a:solidFill>
              </a:rPr>
              <a:t>tatsächlich</a:t>
            </a:r>
            <a:r>
              <a:rPr lang="de-DE" dirty="0">
                <a:solidFill>
                  <a:schemeClr val="tx1"/>
                </a:solidFill>
              </a:rPr>
              <a:t> </a:t>
            </a:r>
            <a:r>
              <a:rPr lang="de-DE" b="1" dirty="0">
                <a:solidFill>
                  <a:schemeClr val="tx1"/>
                </a:solidFill>
              </a:rPr>
              <a:t>nicht</a:t>
            </a:r>
            <a:r>
              <a:rPr lang="de-DE" dirty="0">
                <a:solidFill>
                  <a:schemeClr val="tx1"/>
                </a:solidFill>
              </a:rPr>
              <a:t>.	</a:t>
            </a:r>
          </a:p>
          <a:p>
            <a:r>
              <a:rPr lang="de-DE" dirty="0">
                <a:solidFill>
                  <a:schemeClr val="tx1"/>
                </a:solidFill>
              </a:rPr>
              <a:t>	→ </a:t>
            </a:r>
            <a:r>
              <a:rPr lang="de-DE" u="sng" dirty="0">
                <a:solidFill>
                  <a:schemeClr val="tx1"/>
                </a:solidFill>
              </a:rPr>
              <a:t>Streitig</a:t>
            </a:r>
          </a:p>
        </p:txBody>
      </p:sp>
      <p:sp>
        <p:nvSpPr>
          <p:cNvPr id="3" name="Titel 2">
            <a:extLst>
              <a:ext uri="{FF2B5EF4-FFF2-40B4-BE49-F238E27FC236}">
                <a16:creationId xmlns:a16="http://schemas.microsoft.com/office/drawing/2014/main" id="{F9409B98-9417-2712-0C37-A4CB7A6E4863}"/>
              </a:ext>
            </a:extLst>
          </p:cNvPr>
          <p:cNvSpPr>
            <a:spLocks noGrp="1"/>
          </p:cNvSpPr>
          <p:nvPr>
            <p:ph type="title"/>
          </p:nvPr>
        </p:nvSpPr>
        <p:spPr/>
        <p:txBody>
          <a:bodyPr/>
          <a:lstStyle/>
          <a:p>
            <a:r>
              <a:rPr lang="de-DE" dirty="0"/>
              <a:t>Gutgläubiger Zweiterwerb</a:t>
            </a:r>
          </a:p>
        </p:txBody>
      </p:sp>
    </p:spTree>
    <p:extLst>
      <p:ext uri="{BB962C8B-B14F-4D97-AF65-F5344CB8AC3E}">
        <p14:creationId xmlns:p14="http://schemas.microsoft.com/office/powerpoint/2010/main" val="293337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DBFF3A00-6C4E-C44E-32FF-1A7541A834E8}"/>
              </a:ext>
            </a:extLst>
          </p:cNvPr>
          <p:cNvSpPr>
            <a:spLocks noGrp="1"/>
          </p:cNvSpPr>
          <p:nvPr>
            <p:ph type="subTitle" idx="1"/>
          </p:nvPr>
        </p:nvSpPr>
        <p:spPr/>
        <p:txBody>
          <a:bodyPr>
            <a:normAutofit lnSpcReduction="10000"/>
          </a:bodyPr>
          <a:lstStyle/>
          <a:p>
            <a:r>
              <a:rPr lang="de-DE" b="1" dirty="0">
                <a:solidFill>
                  <a:schemeClr val="tx1"/>
                </a:solidFill>
              </a:rPr>
              <a:t>Gutgläubiger Zweiterwerb der Vormerkung bei bestehender Forderung?</a:t>
            </a:r>
          </a:p>
          <a:p>
            <a:pPr marL="342900" indent="-342900">
              <a:buFont typeface="Wingdings" panose="05000000000000000000" pitchFamily="2" charset="2"/>
              <a:buChar char="Ø"/>
            </a:pPr>
            <a:r>
              <a:rPr lang="de-DE" u="sng" dirty="0" err="1">
                <a:solidFill>
                  <a:schemeClr val="tx1"/>
                </a:solidFill>
              </a:rPr>
              <a:t>e.A</a:t>
            </a:r>
            <a:r>
              <a:rPr lang="de-DE" u="sng" dirty="0">
                <a:solidFill>
                  <a:schemeClr val="tx1"/>
                </a:solidFill>
              </a:rPr>
              <a:t>.: Anwendung der §§ 893, 892 (analog) (-)</a:t>
            </a:r>
          </a:p>
          <a:p>
            <a:r>
              <a:rPr lang="de-DE" dirty="0">
                <a:solidFill>
                  <a:schemeClr val="tx1"/>
                </a:solidFill>
              </a:rPr>
              <a:t>	</a:t>
            </a:r>
            <a:r>
              <a:rPr lang="de-DE" b="1" dirty="0">
                <a:solidFill>
                  <a:schemeClr val="tx1"/>
                </a:solidFill>
              </a:rPr>
              <a:t>Arg</a:t>
            </a:r>
            <a:r>
              <a:rPr lang="de-DE" dirty="0">
                <a:solidFill>
                  <a:schemeClr val="tx1"/>
                </a:solidFill>
              </a:rPr>
              <a:t>: 	- § 892 schützt nur den rechtsgeschäftlichen Erwerb, der Zweiterwerb der 		Vormerkung erfolgt aber gesetzlich nach §§ 401, 413</a:t>
            </a:r>
          </a:p>
          <a:p>
            <a:r>
              <a:rPr lang="de-DE" dirty="0">
                <a:solidFill>
                  <a:schemeClr val="tx1"/>
                </a:solidFill>
              </a:rPr>
              <a:t>		-  kein Publizitätsakt</a:t>
            </a:r>
          </a:p>
          <a:p>
            <a:endParaRPr lang="de-DE" dirty="0">
              <a:solidFill>
                <a:schemeClr val="tx1"/>
              </a:solidFill>
            </a:endParaRPr>
          </a:p>
          <a:p>
            <a:pPr marL="342900" indent="-342900">
              <a:buFont typeface="Wingdings" panose="05000000000000000000" pitchFamily="2" charset="2"/>
              <a:buChar char="Ø"/>
            </a:pPr>
            <a:r>
              <a:rPr lang="de-DE" u="sng" dirty="0" err="1">
                <a:solidFill>
                  <a:schemeClr val="tx1"/>
                </a:solidFill>
              </a:rPr>
              <a:t>h.M</a:t>
            </a:r>
            <a:r>
              <a:rPr lang="de-DE" u="sng" dirty="0">
                <a:solidFill>
                  <a:schemeClr val="tx1"/>
                </a:solidFill>
              </a:rPr>
              <a:t>.: Anwendung der §§ 893, 892 (analog) (+)</a:t>
            </a:r>
          </a:p>
          <a:p>
            <a:r>
              <a:rPr lang="de-DE" dirty="0">
                <a:solidFill>
                  <a:schemeClr val="tx1"/>
                </a:solidFill>
              </a:rPr>
              <a:t>	</a:t>
            </a:r>
            <a:r>
              <a:rPr lang="de-DE" b="1" dirty="0">
                <a:solidFill>
                  <a:schemeClr val="tx1"/>
                </a:solidFill>
              </a:rPr>
              <a:t>Arg</a:t>
            </a:r>
            <a:r>
              <a:rPr lang="de-DE" dirty="0">
                <a:solidFill>
                  <a:schemeClr val="tx1"/>
                </a:solidFill>
              </a:rPr>
              <a:t>: 	- Zweiterwerb der Vormerkung erfolgt zwar gesetzlich, beruht aber 		mittelbar auf einem Rechtsgeschäft (sog. mittelbar Rechtsgeschäftlicher 		Erwerb)</a:t>
            </a:r>
          </a:p>
          <a:p>
            <a:r>
              <a:rPr lang="de-DE" dirty="0">
                <a:solidFill>
                  <a:schemeClr val="tx1"/>
                </a:solidFill>
              </a:rPr>
              <a:t>		- Gutglaubensschutz geht vor; der rein schuldrechtliche Charakter der 		Abtretung schadet nicht</a:t>
            </a:r>
          </a:p>
          <a:p>
            <a:endParaRPr lang="de-DE" dirty="0">
              <a:solidFill>
                <a:schemeClr val="tx1"/>
              </a:solidFill>
            </a:endParaRPr>
          </a:p>
        </p:txBody>
      </p:sp>
      <p:sp>
        <p:nvSpPr>
          <p:cNvPr id="3" name="Titel 2">
            <a:extLst>
              <a:ext uri="{FF2B5EF4-FFF2-40B4-BE49-F238E27FC236}">
                <a16:creationId xmlns:a16="http://schemas.microsoft.com/office/drawing/2014/main" id="{F9409B98-9417-2712-0C37-A4CB7A6E4863}"/>
              </a:ext>
            </a:extLst>
          </p:cNvPr>
          <p:cNvSpPr>
            <a:spLocks noGrp="1"/>
          </p:cNvSpPr>
          <p:nvPr>
            <p:ph type="title"/>
          </p:nvPr>
        </p:nvSpPr>
        <p:spPr/>
        <p:txBody>
          <a:bodyPr/>
          <a:lstStyle/>
          <a:p>
            <a:r>
              <a:rPr lang="de-DE" dirty="0"/>
              <a:t>Gutgläubiger Zweiterwerb</a:t>
            </a:r>
          </a:p>
        </p:txBody>
      </p:sp>
    </p:spTree>
    <p:extLst>
      <p:ext uri="{BB962C8B-B14F-4D97-AF65-F5344CB8AC3E}">
        <p14:creationId xmlns:p14="http://schemas.microsoft.com/office/powerpoint/2010/main" val="211277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a:spLocks noGrp="1"/>
          </p:cNvSpPr>
          <p:nvPr>
            <p:ph type="title"/>
          </p:nvPr>
        </p:nvSpPr>
        <p:spPr/>
        <p:txBody>
          <a:bodyPr/>
          <a:lstStyle/>
          <a:p>
            <a:r>
              <a:rPr lang="de-DE" dirty="0"/>
              <a:t>Gutgläubiger Zweiterwerb</a:t>
            </a:r>
          </a:p>
        </p:txBody>
      </p:sp>
      <p:sp>
        <p:nvSpPr>
          <p:cNvPr id="4" name="Inhaltsplatzhalter 3"/>
          <p:cNvSpPr>
            <a:spLocks noGrp="1"/>
          </p:cNvSpPr>
          <p:nvPr>
            <p:ph sz="half" idx="1"/>
          </p:nvPr>
        </p:nvSpPr>
        <p:spPr/>
        <p:txBody>
          <a:bodyPr>
            <a:normAutofit/>
          </a:bodyPr>
          <a:lstStyle/>
          <a:p>
            <a:pPr>
              <a:buFont typeface="Wingdings" charset="2"/>
              <a:buChar char="Ø"/>
            </a:pPr>
            <a:r>
              <a:rPr lang="de-DE" sz="2400" i="1" dirty="0"/>
              <a:t>Durch Abtretung des Übereignungsanspruchs</a:t>
            </a:r>
          </a:p>
          <a:p>
            <a:pPr marL="571500" indent="-571500">
              <a:buFont typeface="+mj-lt"/>
              <a:buAutoNum type="romanUcPeriod"/>
            </a:pPr>
            <a:r>
              <a:rPr lang="de-DE" sz="2400" i="1" dirty="0"/>
              <a:t>Abtretungsvertrag, § 398</a:t>
            </a:r>
          </a:p>
          <a:p>
            <a:pPr marL="571500" indent="-571500">
              <a:buFont typeface="+mj-lt"/>
              <a:buAutoNum type="romanUcPeriod"/>
            </a:pPr>
            <a:r>
              <a:rPr lang="de-DE" sz="2400" i="1" dirty="0"/>
              <a:t>Bestehen der Forderung</a:t>
            </a:r>
          </a:p>
          <a:p>
            <a:pPr lvl="1">
              <a:buFont typeface="Wingdings" charset="2"/>
              <a:buChar char="Ø"/>
            </a:pPr>
            <a:r>
              <a:rPr lang="de-DE" sz="2000" i="1" dirty="0">
                <a:solidFill>
                  <a:srgbClr val="800000"/>
                </a:solidFill>
              </a:rPr>
              <a:t>Wenn </a:t>
            </a:r>
            <a:r>
              <a:rPr lang="de-DE" sz="2000" i="1" dirty="0" err="1">
                <a:solidFill>
                  <a:srgbClr val="800000"/>
                </a:solidFill>
              </a:rPr>
              <a:t>Fdg</a:t>
            </a:r>
            <a:r>
              <a:rPr lang="de-DE" sz="2000" i="1" dirty="0">
                <a:solidFill>
                  <a:srgbClr val="800000"/>
                </a:solidFill>
              </a:rPr>
              <a:t> (-), ist kein </a:t>
            </a:r>
            <a:r>
              <a:rPr lang="de-DE" sz="2000" i="1" dirty="0" err="1">
                <a:solidFill>
                  <a:srgbClr val="800000"/>
                </a:solidFill>
              </a:rPr>
              <a:t>gutgl</a:t>
            </a:r>
            <a:r>
              <a:rPr lang="de-DE" sz="2000" i="1" dirty="0">
                <a:solidFill>
                  <a:srgbClr val="800000"/>
                </a:solidFill>
              </a:rPr>
              <a:t>. Erwerb möglich</a:t>
            </a:r>
          </a:p>
          <a:p>
            <a:pPr marL="571500" indent="-571500">
              <a:buFont typeface="+mj-lt"/>
              <a:buAutoNum type="romanUcPeriod"/>
            </a:pPr>
            <a:r>
              <a:rPr lang="de-DE" sz="2400" i="1" dirty="0"/>
              <a:t>Rechtsfolge:</a:t>
            </a:r>
          </a:p>
          <a:p>
            <a:pPr lvl="1">
              <a:buFont typeface="Wingdings" charset="2"/>
              <a:buChar char="Ø"/>
            </a:pPr>
            <a:r>
              <a:rPr lang="de-DE" sz="2000" i="1" dirty="0"/>
              <a:t>Übergang der Forderung</a:t>
            </a:r>
          </a:p>
          <a:p>
            <a:pPr lvl="1">
              <a:buFont typeface="Wingdings" charset="2"/>
              <a:buChar char="Ø"/>
            </a:pPr>
            <a:r>
              <a:rPr lang="de-DE" sz="2000" i="1" dirty="0"/>
              <a:t>Übergang der Vormerkung analog §§ 413, 401</a:t>
            </a:r>
          </a:p>
          <a:p>
            <a:pPr lvl="1">
              <a:buFont typeface="Wingdings" charset="2"/>
              <a:buChar char="Ø"/>
            </a:pPr>
            <a:r>
              <a:rPr lang="de-DE" sz="2000" i="1" dirty="0">
                <a:solidFill>
                  <a:srgbClr val="800000"/>
                </a:solidFill>
              </a:rPr>
              <a:t>(P) Vormerkung besteht nicht</a:t>
            </a:r>
            <a:endParaRPr lang="de-DE" sz="2000" dirty="0">
              <a:solidFill>
                <a:srgbClr val="800000"/>
              </a:solidFill>
            </a:endParaRPr>
          </a:p>
        </p:txBody>
      </p:sp>
      <p:sp>
        <p:nvSpPr>
          <p:cNvPr id="6" name="Inhaltsplatzhalter 5"/>
          <p:cNvSpPr>
            <a:spLocks noGrp="1"/>
          </p:cNvSpPr>
          <p:nvPr>
            <p:ph sz="half" idx="2"/>
          </p:nvPr>
        </p:nvSpPr>
        <p:spPr/>
        <p:txBody>
          <a:bodyPr>
            <a:noAutofit/>
          </a:bodyPr>
          <a:lstStyle/>
          <a:p>
            <a:pPr marL="457200" indent="-457200">
              <a:buFont typeface="+mj-lt"/>
              <a:buAutoNum type="arabicPeriod"/>
            </a:pPr>
            <a:r>
              <a:rPr lang="de-DE" sz="2000" dirty="0" err="1"/>
              <a:t>RGesch</a:t>
            </a:r>
            <a:r>
              <a:rPr lang="de-DE" sz="2000" dirty="0"/>
              <a:t>. </a:t>
            </a:r>
            <a:r>
              <a:rPr lang="de-DE" sz="2000" dirty="0" err="1"/>
              <a:t>iSe</a:t>
            </a:r>
            <a:r>
              <a:rPr lang="de-DE" sz="2000" dirty="0"/>
              <a:t> Verkehrsgeschäfts</a:t>
            </a:r>
          </a:p>
          <a:p>
            <a:pPr lvl="1">
              <a:buFont typeface="Wingdings" charset="2"/>
              <a:buChar char="Ø"/>
            </a:pPr>
            <a:r>
              <a:rPr lang="de-DE" sz="1800" dirty="0">
                <a:solidFill>
                  <a:srgbClr val="800000"/>
                </a:solidFill>
              </a:rPr>
              <a:t>(P) eig. (-), da gesetzlicher Übergang, §§ 413, 401 analog</a:t>
            </a:r>
          </a:p>
          <a:p>
            <a:pPr lvl="1">
              <a:buFont typeface="Wingdings" charset="2"/>
              <a:buChar char="Ø"/>
            </a:pPr>
            <a:r>
              <a:rPr lang="de-DE" sz="1800" dirty="0" err="1">
                <a:solidFill>
                  <a:srgbClr val="000000"/>
                </a:solidFill>
              </a:rPr>
              <a:t>Lit</a:t>
            </a:r>
            <a:r>
              <a:rPr lang="de-DE" sz="1800" dirty="0">
                <a:solidFill>
                  <a:srgbClr val="000000"/>
                </a:solidFill>
              </a:rPr>
              <a:t>.: </a:t>
            </a:r>
            <a:r>
              <a:rPr lang="de-DE" sz="1800" dirty="0" err="1">
                <a:solidFill>
                  <a:srgbClr val="000000"/>
                </a:solidFill>
              </a:rPr>
              <a:t>gutgl</a:t>
            </a:r>
            <a:r>
              <a:rPr lang="de-DE" sz="1800" dirty="0">
                <a:solidFill>
                  <a:srgbClr val="000000"/>
                </a:solidFill>
              </a:rPr>
              <a:t>. Erwerb (-)</a:t>
            </a:r>
          </a:p>
          <a:p>
            <a:pPr lvl="2">
              <a:buFont typeface="Symbol" charset="2"/>
              <a:buChar char="-"/>
            </a:pPr>
            <a:r>
              <a:rPr lang="de-DE" sz="1600" dirty="0">
                <a:solidFill>
                  <a:srgbClr val="000000"/>
                </a:solidFill>
              </a:rPr>
              <a:t>Kein </a:t>
            </a:r>
            <a:r>
              <a:rPr lang="de-DE" sz="1600" dirty="0" err="1">
                <a:solidFill>
                  <a:srgbClr val="000000"/>
                </a:solidFill>
              </a:rPr>
              <a:t>r.gesch</a:t>
            </a:r>
            <a:r>
              <a:rPr lang="de-DE" sz="1600" dirty="0">
                <a:solidFill>
                  <a:srgbClr val="000000"/>
                </a:solidFill>
              </a:rPr>
              <a:t>. Erwerb</a:t>
            </a:r>
          </a:p>
          <a:p>
            <a:pPr lvl="2">
              <a:buFont typeface="Symbol" charset="2"/>
              <a:buChar char="-"/>
            </a:pPr>
            <a:r>
              <a:rPr lang="de-DE" sz="1600" dirty="0">
                <a:solidFill>
                  <a:srgbClr val="000000"/>
                </a:solidFill>
              </a:rPr>
              <a:t>Zudem Übertragung nicht nach </a:t>
            </a:r>
            <a:r>
              <a:rPr lang="de-DE" sz="1600" dirty="0" err="1">
                <a:solidFill>
                  <a:srgbClr val="000000"/>
                </a:solidFill>
              </a:rPr>
              <a:t>sachenR</a:t>
            </a:r>
            <a:r>
              <a:rPr lang="de-DE" sz="1600" dirty="0">
                <a:solidFill>
                  <a:srgbClr val="000000"/>
                </a:solidFill>
              </a:rPr>
              <a:t> Regeln und damit kein Publizitätsakt gegeben</a:t>
            </a:r>
          </a:p>
          <a:p>
            <a:pPr lvl="1">
              <a:buFont typeface="Wingdings" charset="2"/>
              <a:buChar char="Ø"/>
            </a:pPr>
            <a:r>
              <a:rPr lang="de-DE" dirty="0" err="1">
                <a:solidFill>
                  <a:srgbClr val="000000"/>
                </a:solidFill>
              </a:rPr>
              <a:t>h.M</a:t>
            </a:r>
            <a:r>
              <a:rPr lang="de-DE" dirty="0">
                <a:solidFill>
                  <a:srgbClr val="000000"/>
                </a:solidFill>
              </a:rPr>
              <a:t>.: </a:t>
            </a:r>
            <a:r>
              <a:rPr lang="de-DE" dirty="0" err="1">
                <a:solidFill>
                  <a:srgbClr val="000000"/>
                </a:solidFill>
              </a:rPr>
              <a:t>gutgl</a:t>
            </a:r>
            <a:r>
              <a:rPr lang="de-DE" dirty="0">
                <a:solidFill>
                  <a:srgbClr val="000000"/>
                </a:solidFill>
              </a:rPr>
              <a:t>. Erwerb (+)</a:t>
            </a:r>
          </a:p>
          <a:p>
            <a:pPr lvl="2">
              <a:buFont typeface="Symbol" charset="2"/>
              <a:buChar char="-"/>
            </a:pPr>
            <a:r>
              <a:rPr lang="de-DE" dirty="0">
                <a:solidFill>
                  <a:srgbClr val="000000"/>
                </a:solidFill>
              </a:rPr>
              <a:t>„</a:t>
            </a:r>
            <a:r>
              <a:rPr lang="de-DE" i="1" dirty="0">
                <a:solidFill>
                  <a:srgbClr val="000000"/>
                </a:solidFill>
              </a:rPr>
              <a:t>Mittelbar </a:t>
            </a:r>
            <a:r>
              <a:rPr lang="de-DE" i="1" dirty="0" err="1">
                <a:solidFill>
                  <a:srgbClr val="000000"/>
                </a:solidFill>
              </a:rPr>
              <a:t>r.gesch</a:t>
            </a:r>
            <a:r>
              <a:rPr lang="de-DE" i="1" dirty="0">
                <a:solidFill>
                  <a:srgbClr val="000000"/>
                </a:solidFill>
              </a:rPr>
              <a:t>. Erwerb</a:t>
            </a:r>
            <a:r>
              <a:rPr lang="de-DE" dirty="0">
                <a:solidFill>
                  <a:srgbClr val="000000"/>
                </a:solidFill>
              </a:rPr>
              <a:t>“ genügt</a:t>
            </a:r>
          </a:p>
          <a:p>
            <a:pPr lvl="2">
              <a:buFont typeface="Symbol" charset="2"/>
              <a:buChar char="-"/>
            </a:pPr>
            <a:r>
              <a:rPr lang="de-DE" sz="1600" dirty="0">
                <a:solidFill>
                  <a:srgbClr val="000000"/>
                </a:solidFill>
              </a:rPr>
              <a:t>Gutglaubensschutz </a:t>
            </a:r>
            <a:r>
              <a:rPr lang="de-DE" sz="1600" dirty="0" err="1">
                <a:solidFill>
                  <a:srgbClr val="000000"/>
                </a:solidFill>
              </a:rPr>
              <a:t>entscheident</a:t>
            </a:r>
            <a:endParaRPr lang="de-DE" sz="1600" dirty="0">
              <a:solidFill>
                <a:srgbClr val="000000"/>
              </a:solidFill>
            </a:endParaRPr>
          </a:p>
          <a:p>
            <a:pPr marL="457200" indent="-457200">
              <a:buFont typeface="+mj-lt"/>
              <a:buAutoNum type="arabicPeriod"/>
            </a:pPr>
            <a:r>
              <a:rPr lang="de-DE" sz="2000" dirty="0"/>
              <a:t>Obj. Rechtsschein: unrichtiges Grundbuch</a:t>
            </a:r>
          </a:p>
          <a:p>
            <a:pPr marL="457200" indent="-457200">
              <a:buFont typeface="+mj-lt"/>
              <a:buAutoNum type="arabicPeriod"/>
            </a:pPr>
            <a:r>
              <a:rPr lang="de-DE" sz="2000" dirty="0"/>
              <a:t>Guter Glaube</a:t>
            </a:r>
          </a:p>
          <a:p>
            <a:pPr marL="457200" indent="-457200">
              <a:buFont typeface="+mj-lt"/>
              <a:buAutoNum type="arabicPeriod"/>
            </a:pPr>
            <a:r>
              <a:rPr lang="de-DE" sz="2000" dirty="0"/>
              <a:t>Kein Widerspruch</a:t>
            </a:r>
          </a:p>
        </p:txBody>
      </p:sp>
      <p:sp>
        <p:nvSpPr>
          <p:cNvPr id="5" name="Textplatzhalter 4"/>
          <p:cNvSpPr>
            <a:spLocks noGrp="1"/>
          </p:cNvSpPr>
          <p:nvPr>
            <p:ph type="body" idx="10"/>
          </p:nvPr>
        </p:nvSpPr>
        <p:spPr/>
        <p:txBody>
          <a:bodyPr>
            <a:normAutofit/>
          </a:bodyPr>
          <a:lstStyle/>
          <a:p>
            <a:r>
              <a:rPr lang="de-DE" u="sng" dirty="0"/>
              <a:t>Übertragung der Vormerkung, § 398</a:t>
            </a:r>
          </a:p>
        </p:txBody>
      </p:sp>
      <p:sp>
        <p:nvSpPr>
          <p:cNvPr id="3" name="Textplatzhalter 2"/>
          <p:cNvSpPr>
            <a:spLocks noGrp="1"/>
          </p:cNvSpPr>
          <p:nvPr>
            <p:ph type="body" sz="quarter" idx="3"/>
          </p:nvPr>
        </p:nvSpPr>
        <p:spPr/>
        <p:txBody>
          <a:bodyPr/>
          <a:lstStyle/>
          <a:p>
            <a:r>
              <a:rPr lang="de-DE" u="sng" dirty="0" err="1"/>
              <a:t>Gutgl</a:t>
            </a:r>
            <a:r>
              <a:rPr lang="de-DE" u="sng" dirty="0"/>
              <a:t>. Vormerkungserwerb gem. §§ 893 Alt. 2, 892 analog (</a:t>
            </a:r>
            <a:r>
              <a:rPr lang="de-DE" u="sng" dirty="0" err="1"/>
              <a:t>h.M</a:t>
            </a:r>
            <a:r>
              <a:rPr lang="de-DE" u="sng" dirty="0"/>
              <a:t>.)</a:t>
            </a:r>
          </a:p>
        </p:txBody>
      </p:sp>
    </p:spTree>
    <p:extLst>
      <p:ext uri="{BB962C8B-B14F-4D97-AF65-F5344CB8AC3E}">
        <p14:creationId xmlns:p14="http://schemas.microsoft.com/office/powerpoint/2010/main" val="69367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35200BB6-C3EF-45CA-B26E-09351F72D4B6}"/>
              </a:ext>
            </a:extLst>
          </p:cNvPr>
          <p:cNvSpPr>
            <a:spLocks noGrp="1"/>
          </p:cNvSpPr>
          <p:nvPr>
            <p:ph type="subTitle" idx="1"/>
          </p:nvPr>
        </p:nvSpPr>
        <p:spPr/>
        <p:txBody>
          <a:bodyPr/>
          <a:lstStyle/>
          <a:p>
            <a:r>
              <a:rPr lang="de-DE" sz="2400" dirty="0">
                <a:solidFill>
                  <a:schemeClr val="tx1"/>
                </a:solidFill>
              </a:rPr>
              <a:t>Formell-rechtliches Grundstück: </a:t>
            </a:r>
          </a:p>
          <a:p>
            <a:r>
              <a:rPr lang="de-DE" sz="2400" dirty="0">
                <a:solidFill>
                  <a:schemeClr val="tx1"/>
                </a:solidFill>
              </a:rPr>
              <a:t>= </a:t>
            </a:r>
            <a:r>
              <a:rPr lang="de-DE" sz="2400" i="1" dirty="0">
                <a:solidFill>
                  <a:schemeClr val="tx1"/>
                </a:solidFill>
              </a:rPr>
              <a:t>Räumlich abgegrenzten Teil der Erdoberfläche, der katastermäßig vermessen und bezeichnet ist sowie im Grundbuch auf einem gesonderten Grundbuchblatt oder mit gesonderter Nummer auf einem gemeinschaftlichen Grundbuchblatt geführt wird, </a:t>
            </a:r>
          </a:p>
          <a:p>
            <a:r>
              <a:rPr lang="de-DE" sz="2400" dirty="0">
                <a:solidFill>
                  <a:schemeClr val="tx1"/>
                </a:solidFill>
              </a:rPr>
              <a:t>§ 3 I GBO</a:t>
            </a:r>
            <a:endParaRPr lang="de-DE" i="1" dirty="0">
              <a:solidFill>
                <a:schemeClr val="tx1"/>
              </a:solidFill>
            </a:endParaRPr>
          </a:p>
          <a:p>
            <a:endParaRPr lang="de-DE" i="1" dirty="0">
              <a:solidFill>
                <a:schemeClr val="tx1"/>
              </a:solidFill>
            </a:endParaRPr>
          </a:p>
          <a:p>
            <a:r>
              <a:rPr lang="de-DE" dirty="0">
                <a:solidFill>
                  <a:schemeClr val="tx1"/>
                </a:solidFill>
              </a:rPr>
              <a:t>→ Besonderer Publizitätsträger: </a:t>
            </a:r>
            <a:r>
              <a:rPr lang="de-DE" b="1" dirty="0">
                <a:solidFill>
                  <a:schemeClr val="tx1"/>
                </a:solidFill>
              </a:rPr>
              <a:t>Grundbuch</a:t>
            </a:r>
            <a:r>
              <a:rPr lang="de-DE" dirty="0">
                <a:solidFill>
                  <a:schemeClr val="tx1"/>
                </a:solidFill>
              </a:rPr>
              <a:t>, § 891 BGB</a:t>
            </a:r>
            <a:endParaRPr lang="de-DE" dirty="0"/>
          </a:p>
          <a:p>
            <a:endParaRPr lang="de-DE" dirty="0"/>
          </a:p>
        </p:txBody>
      </p:sp>
      <p:sp>
        <p:nvSpPr>
          <p:cNvPr id="3" name="Titel 2">
            <a:extLst>
              <a:ext uri="{FF2B5EF4-FFF2-40B4-BE49-F238E27FC236}">
                <a16:creationId xmlns:a16="http://schemas.microsoft.com/office/drawing/2014/main" id="{0E5DCDD6-2303-43B6-8891-BDE82890A2BA}"/>
              </a:ext>
            </a:extLst>
          </p:cNvPr>
          <p:cNvSpPr>
            <a:spLocks noGrp="1"/>
          </p:cNvSpPr>
          <p:nvPr>
            <p:ph type="title"/>
          </p:nvPr>
        </p:nvSpPr>
        <p:spPr/>
        <p:txBody>
          <a:bodyPr/>
          <a:lstStyle/>
          <a:p>
            <a:r>
              <a:rPr lang="de-DE" dirty="0"/>
              <a:t>Systematik des Grundstücksrechts </a:t>
            </a:r>
          </a:p>
        </p:txBody>
      </p:sp>
    </p:spTree>
    <p:extLst>
      <p:ext uri="{BB962C8B-B14F-4D97-AF65-F5344CB8AC3E}">
        <p14:creationId xmlns:p14="http://schemas.microsoft.com/office/powerpoint/2010/main" val="392840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D728F-99DF-EA09-30BC-FB35CCABAC5A}"/>
              </a:ext>
            </a:extLst>
          </p:cNvPr>
          <p:cNvSpPr>
            <a:spLocks noGrp="1"/>
          </p:cNvSpPr>
          <p:nvPr>
            <p:ph type="ctrTitle"/>
          </p:nvPr>
        </p:nvSpPr>
        <p:spPr/>
        <p:txBody>
          <a:bodyPr/>
          <a:lstStyle/>
          <a:p>
            <a:r>
              <a:rPr lang="de-DE" dirty="0"/>
              <a:t>Hypothek und Grundschuld</a:t>
            </a:r>
          </a:p>
        </p:txBody>
      </p:sp>
      <p:sp>
        <p:nvSpPr>
          <p:cNvPr id="3" name="Untertitel 2">
            <a:extLst>
              <a:ext uri="{FF2B5EF4-FFF2-40B4-BE49-F238E27FC236}">
                <a16:creationId xmlns:a16="http://schemas.microsoft.com/office/drawing/2014/main" id="{5E62E6B7-BAF9-90C0-36C4-1F109B682380}"/>
              </a:ext>
            </a:extLst>
          </p:cNvPr>
          <p:cNvSpPr>
            <a:spLocks noGrp="1"/>
          </p:cNvSpPr>
          <p:nvPr>
            <p:ph type="subTitle" idx="1"/>
          </p:nvPr>
        </p:nvSpPr>
        <p:spPr/>
        <p:txBody>
          <a:bodyPr/>
          <a:lstStyle/>
          <a:p>
            <a:r>
              <a:rPr lang="de-DE" dirty="0"/>
              <a:t>Grundsätze und Ersterwerb</a:t>
            </a:r>
          </a:p>
        </p:txBody>
      </p:sp>
    </p:spTree>
    <p:extLst>
      <p:ext uri="{BB962C8B-B14F-4D97-AF65-F5344CB8AC3E}">
        <p14:creationId xmlns:p14="http://schemas.microsoft.com/office/powerpoint/2010/main" val="3327294373"/>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A1A098-B38F-FF54-615B-301CBA6A91F9}"/>
              </a:ext>
            </a:extLst>
          </p:cNvPr>
          <p:cNvSpPr>
            <a:spLocks noGrp="1"/>
          </p:cNvSpPr>
          <p:nvPr>
            <p:ph type="title"/>
          </p:nvPr>
        </p:nvSpPr>
        <p:spPr/>
        <p:txBody>
          <a:bodyPr/>
          <a:lstStyle/>
          <a:p>
            <a:r>
              <a:rPr lang="de-DE" dirty="0"/>
              <a:t>Hypothek und Grundschuld</a:t>
            </a:r>
          </a:p>
        </p:txBody>
      </p:sp>
      <p:sp>
        <p:nvSpPr>
          <p:cNvPr id="3" name="Inhaltsplatzhalter 2">
            <a:extLst>
              <a:ext uri="{FF2B5EF4-FFF2-40B4-BE49-F238E27FC236}">
                <a16:creationId xmlns:a16="http://schemas.microsoft.com/office/drawing/2014/main" id="{E3CF56A5-D83A-7D1E-867D-3E0DDB07C8A0}"/>
              </a:ext>
            </a:extLst>
          </p:cNvPr>
          <p:cNvSpPr>
            <a:spLocks noGrp="1"/>
          </p:cNvSpPr>
          <p:nvPr>
            <p:ph sz="half" idx="1"/>
          </p:nvPr>
        </p:nvSpPr>
        <p:spPr>
          <a:xfrm>
            <a:off x="838200" y="1551305"/>
            <a:ext cx="5156200" cy="4351338"/>
          </a:xfrm>
        </p:spPr>
        <p:txBody>
          <a:bodyPr/>
          <a:lstStyle/>
          <a:p>
            <a:pPr>
              <a:buFont typeface="Wingdings" charset="2"/>
              <a:buChar char="Ø"/>
            </a:pPr>
            <a:r>
              <a:rPr lang="de-DE" dirty="0"/>
              <a:t>Legaldefinition: § 1113</a:t>
            </a:r>
          </a:p>
          <a:p>
            <a:pPr>
              <a:buFont typeface="Wingdings" charset="2"/>
              <a:buChar char="Ø"/>
            </a:pPr>
            <a:r>
              <a:rPr lang="de-DE" sz="2000" dirty="0">
                <a:solidFill>
                  <a:schemeClr val="tx1"/>
                </a:solidFill>
              </a:rPr>
              <a:t>Dingliches Sicherungsrecht einer schuldrechtlichen Geldforderung </a:t>
            </a:r>
          </a:p>
          <a:p>
            <a:pPr>
              <a:buFont typeface="Wingdings" charset="2"/>
              <a:buChar char="Ø"/>
            </a:pPr>
            <a:r>
              <a:rPr lang="de-DE" sz="2000" b="1" u="sng" dirty="0">
                <a:solidFill>
                  <a:schemeClr val="tx1"/>
                </a:solidFill>
              </a:rPr>
              <a:t>Streng akzessorisch </a:t>
            </a:r>
            <a:r>
              <a:rPr lang="de-DE" sz="2000" dirty="0">
                <a:solidFill>
                  <a:schemeClr val="tx1"/>
                </a:solidFill>
              </a:rPr>
              <a:t>zur gesicherten Forderung!</a:t>
            </a:r>
          </a:p>
          <a:p>
            <a:pPr>
              <a:buFont typeface="Wingdings" charset="2"/>
              <a:buChar char="Ø"/>
            </a:pPr>
            <a:endParaRPr lang="de-DE" sz="2000" dirty="0">
              <a:solidFill>
                <a:schemeClr val="tx1"/>
              </a:solidFill>
            </a:endParaRPr>
          </a:p>
          <a:p>
            <a:pPr>
              <a:buFont typeface="Wingdings" charset="2"/>
              <a:buChar char="Ø"/>
            </a:pPr>
            <a:r>
              <a:rPr lang="de-DE" sz="2000" dirty="0">
                <a:solidFill>
                  <a:schemeClr val="tx1"/>
                </a:solidFill>
              </a:rPr>
              <a:t>Wenn </a:t>
            </a:r>
            <a:r>
              <a:rPr lang="de-DE" sz="2000" dirty="0" err="1">
                <a:solidFill>
                  <a:schemeClr val="tx1"/>
                </a:solidFill>
              </a:rPr>
              <a:t>Fdg</a:t>
            </a:r>
            <a:r>
              <a:rPr lang="de-DE" sz="2000" dirty="0">
                <a:solidFill>
                  <a:schemeClr val="tx1"/>
                </a:solidFill>
              </a:rPr>
              <a:t>. nicht beglichen wird, kann der Hypothekeninhaber das Grundstück pfänden und versteigern lassen und sich einen bestimmten Teil des Verkaufserlöses auszahlen lassen (Höhe der Hypothek)</a:t>
            </a:r>
          </a:p>
          <a:p>
            <a:pPr lvl="1" algn="l">
              <a:buFont typeface="Symbol" panose="05050102010706020507" pitchFamily="18" charset="2"/>
              <a:buChar char="-"/>
            </a:pPr>
            <a:r>
              <a:rPr lang="de-DE" sz="2000" dirty="0">
                <a:solidFill>
                  <a:schemeClr val="tx1"/>
                </a:solidFill>
              </a:rPr>
              <a:t>Hypothek gibt „</a:t>
            </a:r>
            <a:r>
              <a:rPr lang="de-DE" sz="2000" b="1" u="sng" dirty="0">
                <a:solidFill>
                  <a:schemeClr val="tx1"/>
                </a:solidFill>
              </a:rPr>
              <a:t>Anspruch auf Duldung der Zwangsvollstreckung</a:t>
            </a:r>
            <a:r>
              <a:rPr lang="de-DE" sz="2000" dirty="0">
                <a:solidFill>
                  <a:schemeClr val="tx1"/>
                </a:solidFill>
              </a:rPr>
              <a:t>“, § 1147</a:t>
            </a:r>
          </a:p>
          <a:p>
            <a:pPr>
              <a:buFont typeface="Wingdings" charset="2"/>
              <a:buChar char="Ø"/>
            </a:pPr>
            <a:endParaRPr lang="de-DE" sz="2000" dirty="0">
              <a:solidFill>
                <a:schemeClr val="tx1"/>
              </a:solidFill>
            </a:endParaRPr>
          </a:p>
          <a:p>
            <a:endParaRPr lang="de-DE" dirty="0"/>
          </a:p>
        </p:txBody>
      </p:sp>
      <p:sp>
        <p:nvSpPr>
          <p:cNvPr id="4" name="Inhaltsplatzhalter 3">
            <a:extLst>
              <a:ext uri="{FF2B5EF4-FFF2-40B4-BE49-F238E27FC236}">
                <a16:creationId xmlns:a16="http://schemas.microsoft.com/office/drawing/2014/main" id="{C3AFB4EC-6BAB-48D4-C917-BA4EAC996FCF}"/>
              </a:ext>
            </a:extLst>
          </p:cNvPr>
          <p:cNvSpPr>
            <a:spLocks noGrp="1"/>
          </p:cNvSpPr>
          <p:nvPr>
            <p:ph sz="half" idx="2"/>
          </p:nvPr>
        </p:nvSpPr>
        <p:spPr>
          <a:xfrm>
            <a:off x="6197600" y="1551305"/>
            <a:ext cx="5156200" cy="4351338"/>
          </a:xfrm>
        </p:spPr>
        <p:txBody>
          <a:bodyPr/>
          <a:lstStyle/>
          <a:p>
            <a:pPr>
              <a:buFont typeface="Wingdings" panose="05000000000000000000" pitchFamily="2" charset="2"/>
              <a:buChar char="Ø"/>
            </a:pPr>
            <a:r>
              <a:rPr lang="de-DE" dirty="0">
                <a:solidFill>
                  <a:schemeClr val="tx1"/>
                </a:solidFill>
              </a:rPr>
              <a:t>Legaldefinition: § 1191 I BGB</a:t>
            </a:r>
          </a:p>
          <a:p>
            <a:pPr>
              <a:buFont typeface="Wingdings" panose="05000000000000000000" pitchFamily="2" charset="2"/>
              <a:buChar char="Ø"/>
            </a:pPr>
            <a:r>
              <a:rPr lang="de-DE" dirty="0"/>
              <a:t>Dingliches Verwertungsrecht an einem Grundstück</a:t>
            </a:r>
          </a:p>
          <a:p>
            <a:pPr>
              <a:buFont typeface="Wingdings" charset="2"/>
              <a:buChar char="Ø"/>
            </a:pPr>
            <a:r>
              <a:rPr lang="de-DE" dirty="0">
                <a:solidFill>
                  <a:schemeClr val="tx1"/>
                </a:solidFill>
              </a:rPr>
              <a:t>Nicht akzessorisch, sondern abstrakt</a:t>
            </a:r>
          </a:p>
          <a:p>
            <a:pPr lvl="1" algn="l">
              <a:buFont typeface="Symbol" charset="2"/>
              <a:buChar char="-"/>
            </a:pPr>
            <a:r>
              <a:rPr lang="de-DE" dirty="0">
                <a:solidFill>
                  <a:schemeClr val="tx1"/>
                </a:solidFill>
              </a:rPr>
              <a:t>Setzt hins. Begründung und Fortbestand keine Forderung voraus, § 1192 I</a:t>
            </a:r>
          </a:p>
          <a:p>
            <a:pPr>
              <a:buFont typeface="Wingdings" charset="2"/>
              <a:buChar char="Ø"/>
            </a:pPr>
            <a:r>
              <a:rPr lang="de-DE" b="1" dirty="0">
                <a:solidFill>
                  <a:schemeClr val="tx1"/>
                </a:solidFill>
              </a:rPr>
              <a:t>Vorteile der Grundschuld</a:t>
            </a:r>
          </a:p>
          <a:p>
            <a:pPr lvl="1" algn="l">
              <a:buFont typeface="Symbol" charset="2"/>
              <a:buChar char="-"/>
            </a:pPr>
            <a:r>
              <a:rPr lang="de-DE" dirty="0">
                <a:solidFill>
                  <a:schemeClr val="tx1"/>
                </a:solidFill>
              </a:rPr>
              <a:t>GS entsteht mit wirksamer Bestellung schon ohne Forderungsentstehung und verbleibt dem Gläubiger als </a:t>
            </a:r>
            <a:r>
              <a:rPr lang="de-DE" dirty="0" err="1">
                <a:solidFill>
                  <a:schemeClr val="tx1"/>
                </a:solidFill>
              </a:rPr>
              <a:t>GrundstücksR</a:t>
            </a:r>
            <a:r>
              <a:rPr lang="de-DE" dirty="0">
                <a:solidFill>
                  <a:schemeClr val="tx1"/>
                </a:solidFill>
              </a:rPr>
              <a:t>, wenn die </a:t>
            </a:r>
            <a:r>
              <a:rPr lang="de-DE" dirty="0" err="1">
                <a:solidFill>
                  <a:schemeClr val="tx1"/>
                </a:solidFill>
              </a:rPr>
              <a:t>Fdg</a:t>
            </a:r>
            <a:r>
              <a:rPr lang="de-DE" dirty="0">
                <a:solidFill>
                  <a:schemeClr val="tx1"/>
                </a:solidFill>
              </a:rPr>
              <a:t>. Erlischt</a:t>
            </a:r>
          </a:p>
          <a:p>
            <a:pPr lvl="1" algn="l">
              <a:buFont typeface="Symbol" charset="2"/>
              <a:buChar char="-"/>
            </a:pPr>
            <a:r>
              <a:rPr lang="de-DE" dirty="0" err="1">
                <a:solidFill>
                  <a:schemeClr val="tx1"/>
                </a:solidFill>
              </a:rPr>
              <a:t>Fdg</a:t>
            </a:r>
            <a:r>
              <a:rPr lang="de-DE" dirty="0">
                <a:solidFill>
                  <a:schemeClr val="tx1"/>
                </a:solidFill>
              </a:rPr>
              <a:t> kann dann formlos „ausgewechselt“ werden, durch bloße Änderung der </a:t>
            </a:r>
            <a:r>
              <a:rPr lang="de-DE" dirty="0" err="1">
                <a:solidFill>
                  <a:schemeClr val="tx1"/>
                </a:solidFill>
              </a:rPr>
              <a:t>schuldR</a:t>
            </a:r>
            <a:r>
              <a:rPr lang="de-DE" dirty="0">
                <a:solidFill>
                  <a:schemeClr val="tx1"/>
                </a:solidFill>
              </a:rPr>
              <a:t> Sicherungsabrede</a:t>
            </a:r>
          </a:p>
          <a:p>
            <a:pPr>
              <a:buFont typeface="Wingdings" panose="05000000000000000000" pitchFamily="2" charset="2"/>
              <a:buChar char="Ø"/>
            </a:pPr>
            <a:endParaRPr lang="de-DE" dirty="0"/>
          </a:p>
        </p:txBody>
      </p:sp>
      <p:sp>
        <p:nvSpPr>
          <p:cNvPr id="5" name="Textplatzhalter 4">
            <a:extLst>
              <a:ext uri="{FF2B5EF4-FFF2-40B4-BE49-F238E27FC236}">
                <a16:creationId xmlns:a16="http://schemas.microsoft.com/office/drawing/2014/main" id="{8A1408D5-B03D-289D-4EB6-4DA6D074BE52}"/>
              </a:ext>
            </a:extLst>
          </p:cNvPr>
          <p:cNvSpPr>
            <a:spLocks noGrp="1"/>
          </p:cNvSpPr>
          <p:nvPr>
            <p:ph type="body" idx="10"/>
          </p:nvPr>
        </p:nvSpPr>
        <p:spPr>
          <a:xfrm>
            <a:off x="838203" y="727393"/>
            <a:ext cx="5158316" cy="823912"/>
          </a:xfrm>
        </p:spPr>
        <p:txBody>
          <a:bodyPr/>
          <a:lstStyle/>
          <a:p>
            <a:r>
              <a:rPr lang="de-DE" dirty="0"/>
              <a:t>Hypothek</a:t>
            </a:r>
          </a:p>
        </p:txBody>
      </p:sp>
      <p:sp>
        <p:nvSpPr>
          <p:cNvPr id="6" name="Textplatzhalter 5">
            <a:extLst>
              <a:ext uri="{FF2B5EF4-FFF2-40B4-BE49-F238E27FC236}">
                <a16:creationId xmlns:a16="http://schemas.microsoft.com/office/drawing/2014/main" id="{6C8530A1-20A8-4E6B-FF3E-77F672C53FAE}"/>
              </a:ext>
            </a:extLst>
          </p:cNvPr>
          <p:cNvSpPr>
            <a:spLocks noGrp="1"/>
          </p:cNvSpPr>
          <p:nvPr>
            <p:ph type="body" sz="quarter" idx="3"/>
          </p:nvPr>
        </p:nvSpPr>
        <p:spPr>
          <a:xfrm>
            <a:off x="6170084" y="727393"/>
            <a:ext cx="5183717" cy="823912"/>
          </a:xfrm>
        </p:spPr>
        <p:txBody>
          <a:bodyPr/>
          <a:lstStyle/>
          <a:p>
            <a:r>
              <a:rPr lang="de-DE" dirty="0"/>
              <a:t>Grundschuld</a:t>
            </a:r>
          </a:p>
        </p:txBody>
      </p:sp>
    </p:spTree>
    <p:extLst>
      <p:ext uri="{BB962C8B-B14F-4D97-AF65-F5344CB8AC3E}">
        <p14:creationId xmlns:p14="http://schemas.microsoft.com/office/powerpoint/2010/main" val="344784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3">
            <a:extLst>
              <a:ext uri="{FF2B5EF4-FFF2-40B4-BE49-F238E27FC236}">
                <a16:creationId xmlns:a16="http://schemas.microsoft.com/office/drawing/2014/main" id="{D913BD45-728F-4DE9-AB34-E2CF3EDEA26C}"/>
              </a:ext>
            </a:extLst>
          </p:cNvPr>
          <p:cNvSpPr>
            <a:spLocks noGrp="1"/>
          </p:cNvSpPr>
          <p:nvPr>
            <p:ph type="subTitle" idx="1"/>
          </p:nvPr>
        </p:nvSpPr>
        <p:spPr/>
        <p:txBody>
          <a:bodyPr/>
          <a:lstStyle/>
          <a:p>
            <a:endParaRPr lang="de-DE"/>
          </a:p>
        </p:txBody>
      </p:sp>
      <p:sp>
        <p:nvSpPr>
          <p:cNvPr id="2" name="Titel 1"/>
          <p:cNvSpPr>
            <a:spLocks noGrp="1"/>
          </p:cNvSpPr>
          <p:nvPr>
            <p:ph type="title"/>
          </p:nvPr>
        </p:nvSpPr>
        <p:spPr/>
        <p:txBody>
          <a:bodyPr/>
          <a:lstStyle/>
          <a:p>
            <a:r>
              <a:rPr lang="de-DE" dirty="0"/>
              <a:t>Verknüpfung von Darlehen und Hypothek/Grundschuld</a:t>
            </a:r>
          </a:p>
        </p:txBody>
      </p:sp>
      <p:sp>
        <p:nvSpPr>
          <p:cNvPr id="13" name="Inhaltsplatzhalter 2"/>
          <p:cNvSpPr txBox="1">
            <a:spLocks/>
          </p:cNvSpPr>
          <p:nvPr/>
        </p:nvSpPr>
        <p:spPr>
          <a:xfrm>
            <a:off x="3873175" y="3444276"/>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E</a:t>
            </a:r>
          </a:p>
        </p:txBody>
      </p:sp>
      <p:sp>
        <p:nvSpPr>
          <p:cNvPr id="14" name="Inhaltsplatzhalter 2"/>
          <p:cNvSpPr txBox="1">
            <a:spLocks/>
          </p:cNvSpPr>
          <p:nvPr/>
        </p:nvSpPr>
        <p:spPr>
          <a:xfrm>
            <a:off x="7975276" y="3444276"/>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de-DE" dirty="0"/>
          </a:p>
        </p:txBody>
      </p:sp>
      <p:cxnSp>
        <p:nvCxnSpPr>
          <p:cNvPr id="15" name="Gerader Verbinder 14"/>
          <p:cNvCxnSpPr/>
          <p:nvPr/>
        </p:nvCxnSpPr>
        <p:spPr>
          <a:xfrm>
            <a:off x="4558976" y="3829685"/>
            <a:ext cx="3251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a:xfrm>
            <a:off x="4558976" y="3562282"/>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5304040" y="3814692"/>
            <a:ext cx="2086710" cy="369332"/>
          </a:xfrm>
          <a:prstGeom prst="rect">
            <a:avLst/>
          </a:prstGeom>
          <a:noFill/>
        </p:spPr>
        <p:txBody>
          <a:bodyPr wrap="square" rtlCol="0">
            <a:spAutoFit/>
          </a:bodyPr>
          <a:lstStyle/>
          <a:p>
            <a:r>
              <a:rPr lang="de-DE" dirty="0">
                <a:solidFill>
                  <a:schemeClr val="accent6">
                    <a:lumMod val="50000"/>
                  </a:schemeClr>
                </a:solidFill>
              </a:rPr>
              <a:t>§§ 873, 1113/1191</a:t>
            </a:r>
          </a:p>
        </p:txBody>
      </p:sp>
      <p:sp>
        <p:nvSpPr>
          <p:cNvPr id="18" name="Textfeld 17"/>
          <p:cNvSpPr txBox="1"/>
          <p:nvPr/>
        </p:nvSpPr>
        <p:spPr>
          <a:xfrm>
            <a:off x="5304038" y="3224698"/>
            <a:ext cx="2586569" cy="369332"/>
          </a:xfrm>
          <a:prstGeom prst="rect">
            <a:avLst/>
          </a:prstGeom>
          <a:noFill/>
        </p:spPr>
        <p:txBody>
          <a:bodyPr wrap="square" rtlCol="0">
            <a:spAutoFit/>
          </a:bodyPr>
          <a:lstStyle/>
          <a:p>
            <a:r>
              <a:rPr lang="de-DE" dirty="0">
                <a:solidFill>
                  <a:srgbClr val="C00000"/>
                </a:solidFill>
              </a:rPr>
              <a:t>§ 311 (Sicherungsabrede)</a:t>
            </a:r>
          </a:p>
        </p:txBody>
      </p:sp>
      <p:sp>
        <p:nvSpPr>
          <p:cNvPr id="19" name="Inhaltsplatzhalter 2"/>
          <p:cNvSpPr txBox="1">
            <a:spLocks/>
          </p:cNvSpPr>
          <p:nvPr/>
        </p:nvSpPr>
        <p:spPr>
          <a:xfrm>
            <a:off x="7973159" y="3448509"/>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D</a:t>
            </a:r>
          </a:p>
        </p:txBody>
      </p:sp>
      <p:cxnSp>
        <p:nvCxnSpPr>
          <p:cNvPr id="20" name="Gerader Verbinder 14"/>
          <p:cNvCxnSpPr/>
          <p:nvPr/>
        </p:nvCxnSpPr>
        <p:spPr>
          <a:xfrm>
            <a:off x="4552626" y="3270182"/>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5297689" y="2900849"/>
            <a:ext cx="1236133" cy="369332"/>
          </a:xfrm>
          <a:prstGeom prst="rect">
            <a:avLst/>
          </a:prstGeom>
          <a:noFill/>
        </p:spPr>
        <p:txBody>
          <a:bodyPr wrap="square" rtlCol="0">
            <a:spAutoFit/>
          </a:bodyPr>
          <a:lstStyle/>
          <a:p>
            <a:r>
              <a:rPr lang="de-DE" dirty="0">
                <a:solidFill>
                  <a:srgbClr val="C00000"/>
                </a:solidFill>
              </a:rPr>
              <a:t>§ 488</a:t>
            </a:r>
          </a:p>
        </p:txBody>
      </p:sp>
    </p:spTree>
    <p:extLst>
      <p:ext uri="{BB962C8B-B14F-4D97-AF65-F5344CB8AC3E}">
        <p14:creationId xmlns:p14="http://schemas.microsoft.com/office/powerpoint/2010/main" val="122985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Verknüpfung im Dreipersonenverhältnis </a:t>
            </a:r>
          </a:p>
        </p:txBody>
      </p:sp>
      <p:sp>
        <p:nvSpPr>
          <p:cNvPr id="5" name="Inhaltsplatzhalter 2"/>
          <p:cNvSpPr txBox="1">
            <a:spLocks/>
          </p:cNvSpPr>
          <p:nvPr/>
        </p:nvSpPr>
        <p:spPr>
          <a:xfrm>
            <a:off x="3873175" y="4413104"/>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E</a:t>
            </a:r>
          </a:p>
        </p:txBody>
      </p:sp>
      <p:sp>
        <p:nvSpPr>
          <p:cNvPr id="6" name="Inhaltsplatzhalter 2"/>
          <p:cNvSpPr txBox="1">
            <a:spLocks/>
          </p:cNvSpPr>
          <p:nvPr/>
        </p:nvSpPr>
        <p:spPr>
          <a:xfrm>
            <a:off x="7975276" y="3444276"/>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de-DE" dirty="0"/>
          </a:p>
        </p:txBody>
      </p:sp>
      <p:cxnSp>
        <p:nvCxnSpPr>
          <p:cNvPr id="7" name="Gerader Verbinder 6"/>
          <p:cNvCxnSpPr>
            <a:cxnSpLocks/>
          </p:cNvCxnSpPr>
          <p:nvPr/>
        </p:nvCxnSpPr>
        <p:spPr>
          <a:xfrm flipV="1">
            <a:off x="4767943" y="3829685"/>
            <a:ext cx="3042233" cy="949144"/>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Gerader Verbinder 7"/>
          <p:cNvCxnSpPr>
            <a:cxnSpLocks/>
          </p:cNvCxnSpPr>
          <p:nvPr/>
        </p:nvCxnSpPr>
        <p:spPr>
          <a:xfrm flipV="1">
            <a:off x="4767943" y="3562282"/>
            <a:ext cx="3042233" cy="85082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5412897" y="5107400"/>
            <a:ext cx="2086710" cy="369332"/>
          </a:xfrm>
          <a:prstGeom prst="rect">
            <a:avLst/>
          </a:prstGeom>
          <a:noFill/>
        </p:spPr>
        <p:txBody>
          <a:bodyPr wrap="square" rtlCol="0">
            <a:spAutoFit/>
          </a:bodyPr>
          <a:lstStyle/>
          <a:p>
            <a:r>
              <a:rPr lang="de-DE" dirty="0">
                <a:solidFill>
                  <a:schemeClr val="accent6">
                    <a:lumMod val="50000"/>
                  </a:schemeClr>
                </a:solidFill>
              </a:rPr>
              <a:t>§§ 873, 1113/1191</a:t>
            </a:r>
          </a:p>
        </p:txBody>
      </p:sp>
      <p:sp>
        <p:nvSpPr>
          <p:cNvPr id="10" name="Textfeld 9"/>
          <p:cNvSpPr txBox="1"/>
          <p:nvPr/>
        </p:nvSpPr>
        <p:spPr>
          <a:xfrm>
            <a:off x="4576964" y="3460353"/>
            <a:ext cx="2586569" cy="369332"/>
          </a:xfrm>
          <a:prstGeom prst="rect">
            <a:avLst/>
          </a:prstGeom>
          <a:noFill/>
        </p:spPr>
        <p:txBody>
          <a:bodyPr wrap="square" rtlCol="0">
            <a:spAutoFit/>
          </a:bodyPr>
          <a:lstStyle/>
          <a:p>
            <a:r>
              <a:rPr lang="de-DE" dirty="0">
                <a:solidFill>
                  <a:srgbClr val="C00000"/>
                </a:solidFill>
              </a:rPr>
              <a:t>§ 311 (Sicherungsabrede)</a:t>
            </a:r>
          </a:p>
        </p:txBody>
      </p:sp>
      <p:sp>
        <p:nvSpPr>
          <p:cNvPr id="11" name="Inhaltsplatzhalter 2"/>
          <p:cNvSpPr txBox="1">
            <a:spLocks/>
          </p:cNvSpPr>
          <p:nvPr/>
        </p:nvSpPr>
        <p:spPr>
          <a:xfrm>
            <a:off x="7973159" y="3448509"/>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B</a:t>
            </a:r>
          </a:p>
        </p:txBody>
      </p:sp>
      <p:cxnSp>
        <p:nvCxnSpPr>
          <p:cNvPr id="12" name="Gerader Verbinder 14"/>
          <p:cNvCxnSpPr>
            <a:cxnSpLocks/>
          </p:cNvCxnSpPr>
          <p:nvPr/>
        </p:nvCxnSpPr>
        <p:spPr>
          <a:xfrm>
            <a:off x="4637314" y="2443648"/>
            <a:ext cx="3166512" cy="82653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5602503" y="2351671"/>
            <a:ext cx="1236133" cy="369332"/>
          </a:xfrm>
          <a:prstGeom prst="rect">
            <a:avLst/>
          </a:prstGeom>
          <a:noFill/>
        </p:spPr>
        <p:txBody>
          <a:bodyPr wrap="square" rtlCol="0">
            <a:spAutoFit/>
          </a:bodyPr>
          <a:lstStyle/>
          <a:p>
            <a:r>
              <a:rPr lang="de-DE" dirty="0">
                <a:solidFill>
                  <a:srgbClr val="C00000"/>
                </a:solidFill>
              </a:rPr>
              <a:t>§ 488</a:t>
            </a:r>
          </a:p>
        </p:txBody>
      </p:sp>
      <p:sp>
        <p:nvSpPr>
          <p:cNvPr id="14" name="Inhaltsplatzhalter 2">
            <a:extLst>
              <a:ext uri="{FF2B5EF4-FFF2-40B4-BE49-F238E27FC236}">
                <a16:creationId xmlns:a16="http://schemas.microsoft.com/office/drawing/2014/main" id="{9B4B00C3-0104-42F6-9496-C1DC28D3CC2C}"/>
              </a:ext>
            </a:extLst>
          </p:cNvPr>
          <p:cNvSpPr txBox="1">
            <a:spLocks/>
          </p:cNvSpPr>
          <p:nvPr/>
        </p:nvSpPr>
        <p:spPr>
          <a:xfrm>
            <a:off x="3873175" y="2171128"/>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S</a:t>
            </a:r>
          </a:p>
        </p:txBody>
      </p:sp>
      <p:cxnSp>
        <p:nvCxnSpPr>
          <p:cNvPr id="16" name="Gerader Verbinder 14">
            <a:extLst>
              <a:ext uri="{FF2B5EF4-FFF2-40B4-BE49-F238E27FC236}">
                <a16:creationId xmlns:a16="http://schemas.microsoft.com/office/drawing/2014/main" id="{8A5790A8-5F2A-49CA-9ED4-DB24DE21E48C}"/>
              </a:ext>
            </a:extLst>
          </p:cNvPr>
          <p:cNvCxnSpPr>
            <a:cxnSpLocks/>
          </p:cNvCxnSpPr>
          <p:nvPr/>
        </p:nvCxnSpPr>
        <p:spPr>
          <a:xfrm>
            <a:off x="4114475" y="2812612"/>
            <a:ext cx="0" cy="146825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A097DB06-E3AF-4706-8867-9E51AF3BBF85}"/>
              </a:ext>
            </a:extLst>
          </p:cNvPr>
          <p:cNvSpPr txBox="1"/>
          <p:nvPr/>
        </p:nvSpPr>
        <p:spPr>
          <a:xfrm>
            <a:off x="2879088" y="3070465"/>
            <a:ext cx="1236133" cy="369332"/>
          </a:xfrm>
          <a:prstGeom prst="rect">
            <a:avLst/>
          </a:prstGeom>
          <a:noFill/>
        </p:spPr>
        <p:txBody>
          <a:bodyPr wrap="square" rtlCol="0">
            <a:spAutoFit/>
          </a:bodyPr>
          <a:lstStyle/>
          <a:p>
            <a:r>
              <a:rPr lang="de-DE" dirty="0" err="1">
                <a:solidFill>
                  <a:srgbClr val="C00000"/>
                </a:solidFill>
              </a:rPr>
              <a:t>zB</a:t>
            </a:r>
            <a:r>
              <a:rPr lang="de-DE" dirty="0">
                <a:solidFill>
                  <a:srgbClr val="C00000"/>
                </a:solidFill>
              </a:rPr>
              <a:t> § 662  </a:t>
            </a:r>
          </a:p>
        </p:txBody>
      </p:sp>
    </p:spTree>
    <p:extLst>
      <p:ext uri="{BB962C8B-B14F-4D97-AF65-F5344CB8AC3E}">
        <p14:creationId xmlns:p14="http://schemas.microsoft.com/office/powerpoint/2010/main" val="157149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p:bldP spid="13" grpId="0"/>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3FB4E1-C275-4F77-A41A-DFE2AB676B7F}"/>
              </a:ext>
            </a:extLst>
          </p:cNvPr>
          <p:cNvSpPr>
            <a:spLocks noGrp="1"/>
          </p:cNvSpPr>
          <p:nvPr>
            <p:ph type="ctrTitle"/>
          </p:nvPr>
        </p:nvSpPr>
        <p:spPr/>
        <p:txBody>
          <a:bodyPr/>
          <a:lstStyle/>
          <a:p>
            <a:r>
              <a:rPr lang="de-DE" dirty="0"/>
              <a:t>Bestellung (Ersterwerb)</a:t>
            </a:r>
          </a:p>
        </p:txBody>
      </p:sp>
      <p:sp>
        <p:nvSpPr>
          <p:cNvPr id="3" name="Untertitel 2">
            <a:extLst>
              <a:ext uri="{FF2B5EF4-FFF2-40B4-BE49-F238E27FC236}">
                <a16:creationId xmlns:a16="http://schemas.microsoft.com/office/drawing/2014/main" id="{A9298B42-DF6E-B6E2-5B1B-7A4E03577DD5}"/>
              </a:ext>
            </a:extLst>
          </p:cNvPr>
          <p:cNvSpPr>
            <a:spLocks noGrp="1"/>
          </p:cNvSpPr>
          <p:nvPr>
            <p:ph type="subTitle" idx="1"/>
          </p:nvPr>
        </p:nvSpPr>
        <p:spPr/>
        <p:txBody>
          <a:bodyPr/>
          <a:lstStyle/>
          <a:p>
            <a:r>
              <a:rPr lang="de-DE" dirty="0"/>
              <a:t>Hypothek und Grundschuld</a:t>
            </a:r>
          </a:p>
        </p:txBody>
      </p:sp>
    </p:spTree>
    <p:extLst>
      <p:ext uri="{BB962C8B-B14F-4D97-AF65-F5344CB8AC3E}">
        <p14:creationId xmlns:p14="http://schemas.microsoft.com/office/powerpoint/2010/main" val="3881202970"/>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a:spLocks noGrp="1"/>
          </p:cNvSpPr>
          <p:nvPr>
            <p:ph type="title"/>
          </p:nvPr>
        </p:nvSpPr>
        <p:spPr/>
        <p:txBody>
          <a:bodyPr/>
          <a:lstStyle/>
          <a:p>
            <a:r>
              <a:rPr lang="de-DE" dirty="0"/>
              <a:t>Bestellung (Ersterwerb)</a:t>
            </a:r>
          </a:p>
        </p:txBody>
      </p:sp>
      <p:sp>
        <p:nvSpPr>
          <p:cNvPr id="4" name="Inhaltsplatzhalter 3"/>
          <p:cNvSpPr>
            <a:spLocks noGrp="1"/>
          </p:cNvSpPr>
          <p:nvPr>
            <p:ph sz="half" idx="1"/>
          </p:nvPr>
        </p:nvSpPr>
        <p:spPr/>
        <p:txBody>
          <a:bodyPr>
            <a:normAutofit/>
          </a:bodyPr>
          <a:lstStyle/>
          <a:p>
            <a:pPr marL="571500" indent="-571500">
              <a:buFont typeface="+mj-lt"/>
              <a:buAutoNum type="romanUcPeriod"/>
            </a:pPr>
            <a:r>
              <a:rPr lang="de-DE" dirty="0"/>
              <a:t>Zu sichernder Anspruch</a:t>
            </a:r>
          </a:p>
          <a:p>
            <a:pPr marL="571500" indent="-571500">
              <a:buFont typeface="+mj-lt"/>
              <a:buAutoNum type="romanUcPeriod"/>
            </a:pPr>
            <a:r>
              <a:rPr lang="de-DE" dirty="0"/>
              <a:t>Einigung</a:t>
            </a:r>
          </a:p>
          <a:p>
            <a:pPr marL="571500" indent="-571500">
              <a:buFont typeface="+mj-lt"/>
              <a:buAutoNum type="romanUcPeriod"/>
            </a:pPr>
            <a:r>
              <a:rPr lang="de-DE" dirty="0"/>
              <a:t>Eintragung</a:t>
            </a:r>
          </a:p>
          <a:p>
            <a:pPr marL="571500" indent="-571500">
              <a:buFont typeface="+mj-lt"/>
              <a:buAutoNum type="romanUcPeriod"/>
            </a:pPr>
            <a:r>
              <a:rPr lang="de-DE" dirty="0"/>
              <a:t>(Ausschluss der) Briefübergabe</a:t>
            </a:r>
          </a:p>
          <a:p>
            <a:pPr marL="571500" indent="-571500">
              <a:buFont typeface="+mj-lt"/>
              <a:buAutoNum type="romanUcPeriod"/>
            </a:pPr>
            <a:r>
              <a:rPr lang="de-DE" dirty="0"/>
              <a:t>Einigsein</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p:txBody>
      </p:sp>
      <p:sp>
        <p:nvSpPr>
          <p:cNvPr id="6" name="Inhaltsplatzhalter 5"/>
          <p:cNvSpPr>
            <a:spLocks noGrp="1"/>
          </p:cNvSpPr>
          <p:nvPr>
            <p:ph sz="half" idx="2"/>
          </p:nvPr>
        </p:nvSpPr>
        <p:spPr/>
        <p:txBody>
          <a:bodyPr>
            <a:normAutofit/>
          </a:bodyPr>
          <a:lstStyle/>
          <a:p>
            <a:pPr marL="571500" indent="-571500">
              <a:buFont typeface="+mj-lt"/>
              <a:buAutoNum type="romanUcPeriod"/>
            </a:pPr>
            <a:endParaRPr lang="de-DE" dirty="0"/>
          </a:p>
          <a:p>
            <a:pPr marL="571500" indent="-571500">
              <a:buFont typeface="+mj-lt"/>
              <a:buAutoNum type="romanUcPeriod"/>
            </a:pPr>
            <a:r>
              <a:rPr lang="de-DE" dirty="0"/>
              <a:t>Einigung</a:t>
            </a:r>
          </a:p>
          <a:p>
            <a:pPr marL="571500" indent="-571500">
              <a:buFont typeface="+mj-lt"/>
              <a:buAutoNum type="romanUcPeriod"/>
            </a:pPr>
            <a:r>
              <a:rPr lang="de-DE" dirty="0"/>
              <a:t>Eintragung</a:t>
            </a:r>
          </a:p>
          <a:p>
            <a:pPr marL="571500" indent="-571500">
              <a:buFont typeface="+mj-lt"/>
              <a:buAutoNum type="romanUcPeriod"/>
            </a:pPr>
            <a:r>
              <a:rPr lang="de-DE" dirty="0"/>
              <a:t>(Ausschluss der) Briefübergabe</a:t>
            </a:r>
          </a:p>
          <a:p>
            <a:pPr marL="571500" indent="-571500">
              <a:buFont typeface="+mj-lt"/>
              <a:buAutoNum type="romanUcPeriod"/>
            </a:pPr>
            <a:r>
              <a:rPr lang="de-DE" dirty="0"/>
              <a:t>Einigsein</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a:p>
            <a:pPr marL="0" indent="0">
              <a:buNone/>
            </a:pPr>
            <a:endParaRPr lang="de-DE" dirty="0"/>
          </a:p>
        </p:txBody>
      </p:sp>
      <p:sp>
        <p:nvSpPr>
          <p:cNvPr id="3" name="Textplatzhalter 2"/>
          <p:cNvSpPr>
            <a:spLocks noGrp="1"/>
          </p:cNvSpPr>
          <p:nvPr>
            <p:ph type="body" idx="10"/>
          </p:nvPr>
        </p:nvSpPr>
        <p:spPr/>
        <p:txBody>
          <a:bodyPr/>
          <a:lstStyle/>
          <a:p>
            <a:r>
              <a:rPr lang="de-DE" u="sng" dirty="0">
                <a:solidFill>
                  <a:schemeClr val="tx1"/>
                </a:solidFill>
              </a:rPr>
              <a:t>Bestellung der Hypothek, §§ 1113 ff.</a:t>
            </a:r>
          </a:p>
        </p:txBody>
      </p:sp>
      <p:sp>
        <p:nvSpPr>
          <p:cNvPr id="5" name="Textplatzhalter 4"/>
          <p:cNvSpPr>
            <a:spLocks noGrp="1"/>
          </p:cNvSpPr>
          <p:nvPr>
            <p:ph type="body" sz="quarter" idx="3"/>
          </p:nvPr>
        </p:nvSpPr>
        <p:spPr/>
        <p:txBody>
          <a:bodyPr>
            <a:normAutofit/>
          </a:bodyPr>
          <a:lstStyle/>
          <a:p>
            <a:r>
              <a:rPr lang="de-DE" u="sng" dirty="0"/>
              <a:t>Bestellung der Grundschuld, §§ 1191 ff.</a:t>
            </a:r>
          </a:p>
        </p:txBody>
      </p:sp>
      <p:sp>
        <p:nvSpPr>
          <p:cNvPr id="2" name="Textfeld 1">
            <a:extLst>
              <a:ext uri="{FF2B5EF4-FFF2-40B4-BE49-F238E27FC236}">
                <a16:creationId xmlns:a16="http://schemas.microsoft.com/office/drawing/2014/main" id="{5B1BCC1A-0681-DA0A-BFCD-2EF428588799}"/>
              </a:ext>
            </a:extLst>
          </p:cNvPr>
          <p:cNvSpPr txBox="1"/>
          <p:nvPr/>
        </p:nvSpPr>
        <p:spPr>
          <a:xfrm>
            <a:off x="1459389" y="4699635"/>
            <a:ext cx="9052560" cy="1631216"/>
          </a:xfrm>
          <a:prstGeom prst="rect">
            <a:avLst/>
          </a:prstGeom>
          <a:noFill/>
        </p:spPr>
        <p:txBody>
          <a:bodyPr wrap="square" rtlCol="0">
            <a:spAutoFit/>
          </a:bodyPr>
          <a:lstStyle/>
          <a:p>
            <a:pPr>
              <a:buFont typeface="Wingdings" charset="2"/>
              <a:buChar char="Ø"/>
            </a:pPr>
            <a:r>
              <a:rPr lang="de-DE" sz="2000" dirty="0">
                <a:solidFill>
                  <a:schemeClr val="tx1"/>
                </a:solidFill>
              </a:rPr>
              <a:t>Anwendbare Vorschriften für die Grundschuld: § 1192 I</a:t>
            </a:r>
          </a:p>
          <a:p>
            <a:pPr lvl="1" algn="l">
              <a:buFont typeface="Symbol" charset="2"/>
              <a:buChar char="-"/>
            </a:pPr>
            <a:r>
              <a:rPr lang="de-DE" sz="2000" dirty="0">
                <a:solidFill>
                  <a:schemeClr val="tx1"/>
                </a:solidFill>
              </a:rPr>
              <a:t>Die der Hypothek, § 1192 I, soweit:</a:t>
            </a:r>
          </a:p>
          <a:p>
            <a:pPr lvl="2" algn="l">
              <a:buFont typeface="Arial"/>
              <a:buChar char="•"/>
            </a:pPr>
            <a:r>
              <a:rPr lang="de-DE" sz="2000" dirty="0">
                <a:solidFill>
                  <a:schemeClr val="tx1"/>
                </a:solidFill>
              </a:rPr>
              <a:t>Sich nicht ein anderes daraus ergibt, dass die GS keine </a:t>
            </a:r>
            <a:r>
              <a:rPr lang="de-DE" sz="2000" dirty="0" err="1">
                <a:solidFill>
                  <a:schemeClr val="tx1"/>
                </a:solidFill>
              </a:rPr>
              <a:t>Fdg</a:t>
            </a:r>
            <a:r>
              <a:rPr lang="de-DE" sz="2000" dirty="0">
                <a:solidFill>
                  <a:schemeClr val="tx1"/>
                </a:solidFill>
              </a:rPr>
              <a:t>. Voraussetzt (</a:t>
            </a:r>
            <a:r>
              <a:rPr lang="de-DE" sz="2000" u="sng" dirty="0">
                <a:solidFill>
                  <a:schemeClr val="tx1"/>
                </a:solidFill>
              </a:rPr>
              <a:t>nicht</a:t>
            </a:r>
            <a:r>
              <a:rPr lang="de-DE" sz="2000" dirty="0">
                <a:solidFill>
                  <a:schemeClr val="tx1"/>
                </a:solidFill>
              </a:rPr>
              <a:t> anwendbar </a:t>
            </a:r>
            <a:r>
              <a:rPr lang="de-DE" sz="2000" dirty="0" err="1">
                <a:solidFill>
                  <a:schemeClr val="tx1"/>
                </a:solidFill>
              </a:rPr>
              <a:t>zB</a:t>
            </a:r>
            <a:r>
              <a:rPr lang="de-DE" sz="2000" dirty="0">
                <a:solidFill>
                  <a:schemeClr val="tx1"/>
                </a:solidFill>
              </a:rPr>
              <a:t>. §§ 1153, 1137, 1138)</a:t>
            </a:r>
          </a:p>
          <a:p>
            <a:pPr lvl="2" algn="l">
              <a:buFont typeface="Arial"/>
              <a:buChar char="•"/>
            </a:pPr>
            <a:r>
              <a:rPr lang="de-DE" sz="2000" dirty="0">
                <a:solidFill>
                  <a:schemeClr val="tx1"/>
                </a:solidFill>
              </a:rPr>
              <a:t>In den §§ 1193-1198 nichts anderes bestimmt ist</a:t>
            </a:r>
          </a:p>
        </p:txBody>
      </p:sp>
    </p:spTree>
    <p:extLst>
      <p:ext uri="{BB962C8B-B14F-4D97-AF65-F5344CB8AC3E}">
        <p14:creationId xmlns:p14="http://schemas.microsoft.com/office/powerpoint/2010/main" val="98872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nvPr>
        </p:nvSpPr>
        <p:spPr/>
        <p:txBody>
          <a:bodyPr>
            <a:normAutofit/>
          </a:bodyPr>
          <a:lstStyle/>
          <a:p>
            <a:r>
              <a:rPr lang="de-DE" dirty="0"/>
              <a:t>Bestellung der Hypothek, §§ 1113ff.</a:t>
            </a:r>
          </a:p>
        </p:txBody>
      </p:sp>
      <p:sp>
        <p:nvSpPr>
          <p:cNvPr id="4" name="Inhaltsplatzhalter 3"/>
          <p:cNvSpPr>
            <a:spLocks noGrp="1"/>
          </p:cNvSpPr>
          <p:nvPr>
            <p:ph sz="half" idx="1"/>
          </p:nvPr>
        </p:nvSpPr>
        <p:spPr/>
        <p:txBody>
          <a:bodyPr>
            <a:normAutofit/>
          </a:bodyPr>
          <a:lstStyle/>
          <a:p>
            <a:pPr marL="571500" indent="-571500">
              <a:buFont typeface="+mj-lt"/>
              <a:buAutoNum type="romanUcPeriod"/>
            </a:pPr>
            <a:r>
              <a:rPr lang="de-DE" dirty="0">
                <a:solidFill>
                  <a:srgbClr val="CC0000"/>
                </a:solidFill>
              </a:rPr>
              <a:t>Zu sichernder Anspruch</a:t>
            </a:r>
          </a:p>
          <a:p>
            <a:pPr marL="571500" indent="-571500">
              <a:buFont typeface="+mj-lt"/>
              <a:buAutoNum type="romanUcPeriod"/>
            </a:pPr>
            <a:r>
              <a:rPr lang="de-DE" dirty="0"/>
              <a:t>Einigung</a:t>
            </a:r>
          </a:p>
          <a:p>
            <a:pPr marL="571500" indent="-571500">
              <a:buFont typeface="+mj-lt"/>
              <a:buAutoNum type="romanUcPeriod"/>
            </a:pPr>
            <a:r>
              <a:rPr lang="de-DE" dirty="0"/>
              <a:t>Eintragung</a:t>
            </a:r>
          </a:p>
          <a:p>
            <a:pPr marL="571500" indent="-571500">
              <a:buFont typeface="+mj-lt"/>
              <a:buAutoNum type="romanUcPeriod"/>
            </a:pPr>
            <a:r>
              <a:rPr lang="de-DE" dirty="0"/>
              <a:t>(Ausschluss der) Briefübergabe </a:t>
            </a:r>
          </a:p>
          <a:p>
            <a:pPr marL="571500" indent="-571500">
              <a:buFont typeface="+mj-lt"/>
              <a:buAutoNum type="romanUcPeriod"/>
            </a:pPr>
            <a:r>
              <a:rPr lang="de-DE" dirty="0"/>
              <a:t>Einigsein</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p:txBody>
      </p:sp>
      <p:sp>
        <p:nvSpPr>
          <p:cNvPr id="6" name="Inhaltsplatzhalter 5"/>
          <p:cNvSpPr>
            <a:spLocks noGrp="1"/>
          </p:cNvSpPr>
          <p:nvPr>
            <p:ph sz="half" idx="2"/>
          </p:nvPr>
        </p:nvSpPr>
        <p:spPr/>
        <p:txBody>
          <a:bodyPr>
            <a:noAutofit/>
          </a:bodyPr>
          <a:lstStyle/>
          <a:p>
            <a:pPr>
              <a:buFont typeface="Wingdings" charset="2"/>
              <a:buChar char="Ø"/>
            </a:pPr>
            <a:r>
              <a:rPr lang="de-DE" sz="2000" dirty="0" err="1"/>
              <a:t>schuldR</a:t>
            </a:r>
            <a:r>
              <a:rPr lang="de-DE" sz="2000" dirty="0"/>
              <a:t> Anspruch auf Geldzahlung</a:t>
            </a:r>
          </a:p>
          <a:p>
            <a:pPr lvl="1">
              <a:buFont typeface="Symbol" charset="2"/>
              <a:buChar char="-"/>
            </a:pPr>
            <a:r>
              <a:rPr lang="de-DE" sz="1800" dirty="0" err="1"/>
              <a:t>idR</a:t>
            </a:r>
            <a:r>
              <a:rPr lang="de-DE" sz="1800" dirty="0"/>
              <a:t> Anspruch auf Darlehensrückzahlung, § 488 I 2</a:t>
            </a:r>
          </a:p>
          <a:p>
            <a:pPr>
              <a:buFont typeface="Wingdings" charset="2"/>
              <a:buChar char="Ø"/>
            </a:pPr>
            <a:r>
              <a:rPr lang="de-DE" sz="2000" dirty="0"/>
              <a:t>„künftiger Anspruch“, § 1113 II:</a:t>
            </a:r>
          </a:p>
          <a:p>
            <a:pPr lvl="1">
              <a:buFont typeface="Symbol" charset="2"/>
              <a:buChar char="-"/>
            </a:pPr>
            <a:r>
              <a:rPr lang="de-DE" sz="1800" dirty="0"/>
              <a:t>Entstehung des Anspruchs muss allein vom Willen des künftig Berechtigten abhängen</a:t>
            </a:r>
          </a:p>
          <a:p>
            <a:pPr lvl="1">
              <a:buFont typeface="Symbol" charset="2"/>
              <a:buChar char="-"/>
            </a:pPr>
            <a:r>
              <a:rPr lang="de-DE" sz="1800" dirty="0"/>
              <a:t>Vor </a:t>
            </a:r>
            <a:r>
              <a:rPr lang="de-DE" sz="1800" dirty="0" err="1"/>
              <a:t>Fdg</a:t>
            </a:r>
            <a:r>
              <a:rPr lang="de-DE" sz="1800" dirty="0"/>
              <a:t>-Entstehung jedoch keine Hyp, sondern Eigentümergrundschuld, §§ 1163 I 1, 1177 I</a:t>
            </a:r>
          </a:p>
        </p:txBody>
      </p:sp>
      <p:sp>
        <p:nvSpPr>
          <p:cNvPr id="5" name="Textplatzhalter 4"/>
          <p:cNvSpPr>
            <a:spLocks noGrp="1"/>
          </p:cNvSpPr>
          <p:nvPr>
            <p:ph type="body" idx="10"/>
          </p:nvPr>
        </p:nvSpPr>
        <p:spPr/>
        <p:txBody>
          <a:bodyPr/>
          <a:lstStyle/>
          <a:p>
            <a:r>
              <a:rPr lang="de-DE" u="sng" dirty="0"/>
              <a:t>Bestellung der Hypothek</a:t>
            </a:r>
          </a:p>
        </p:txBody>
      </p:sp>
      <p:sp>
        <p:nvSpPr>
          <p:cNvPr id="3" name="Textplatzhalter 2"/>
          <p:cNvSpPr>
            <a:spLocks noGrp="1"/>
          </p:cNvSpPr>
          <p:nvPr>
            <p:ph type="body" sz="quarter" idx="3"/>
          </p:nvPr>
        </p:nvSpPr>
        <p:spPr/>
        <p:txBody>
          <a:bodyPr/>
          <a:lstStyle/>
          <a:p>
            <a:r>
              <a:rPr lang="de-DE" u="sng" dirty="0"/>
              <a:t>Zu sichernder Anspruch, § 1113 I</a:t>
            </a:r>
          </a:p>
        </p:txBody>
      </p:sp>
      <p:sp>
        <p:nvSpPr>
          <p:cNvPr id="2" name="Textfeld 1">
            <a:extLst>
              <a:ext uri="{FF2B5EF4-FFF2-40B4-BE49-F238E27FC236}">
                <a16:creationId xmlns:a16="http://schemas.microsoft.com/office/drawing/2014/main" id="{1D6B6D50-D725-1001-9B9F-988B49E2590E}"/>
              </a:ext>
            </a:extLst>
          </p:cNvPr>
          <p:cNvSpPr txBox="1"/>
          <p:nvPr/>
        </p:nvSpPr>
        <p:spPr>
          <a:xfrm>
            <a:off x="304800" y="5807631"/>
            <a:ext cx="6043386" cy="369332"/>
          </a:xfrm>
          <a:prstGeom prst="rect">
            <a:avLst/>
          </a:prstGeom>
          <a:noFill/>
        </p:spPr>
        <p:txBody>
          <a:bodyPr wrap="none" rtlCol="0">
            <a:spAutoFit/>
          </a:bodyPr>
          <a:lstStyle/>
          <a:p>
            <a:r>
              <a:rPr lang="de-DE" b="1" dirty="0" err="1"/>
              <a:t>Reminder</a:t>
            </a:r>
            <a:r>
              <a:rPr lang="de-DE" dirty="0"/>
              <a:t>: Dieser Prüfungspunkt gilt </a:t>
            </a:r>
            <a:r>
              <a:rPr lang="de-DE" u="sng" dirty="0"/>
              <a:t>nicht</a:t>
            </a:r>
            <a:r>
              <a:rPr lang="de-DE" dirty="0"/>
              <a:t> für die Grundschuld</a:t>
            </a:r>
          </a:p>
        </p:txBody>
      </p:sp>
    </p:spTree>
    <p:extLst>
      <p:ext uri="{BB962C8B-B14F-4D97-AF65-F5344CB8AC3E}">
        <p14:creationId xmlns:p14="http://schemas.microsoft.com/office/powerpoint/2010/main" val="120895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Bestellung der Hypothek, §§ 1113ff.</a:t>
            </a:r>
          </a:p>
        </p:txBody>
      </p:sp>
      <p:sp>
        <p:nvSpPr>
          <p:cNvPr id="4" name="Inhaltsplatzhalter 3"/>
          <p:cNvSpPr>
            <a:spLocks noGrp="1"/>
          </p:cNvSpPr>
          <p:nvPr>
            <p:ph sz="half" idx="1"/>
          </p:nvPr>
        </p:nvSpPr>
        <p:spPr/>
        <p:txBody>
          <a:bodyPr/>
          <a:lstStyle/>
          <a:p>
            <a:pPr marL="571500" indent="-571500">
              <a:buFont typeface="+mj-lt"/>
              <a:buAutoNum type="romanUcPeriod"/>
            </a:pPr>
            <a:r>
              <a:rPr lang="de-DE" dirty="0"/>
              <a:t>Zu sichernder Anspruch</a:t>
            </a:r>
          </a:p>
          <a:p>
            <a:pPr marL="571500" indent="-571500">
              <a:buFont typeface="+mj-lt"/>
              <a:buAutoNum type="romanUcPeriod"/>
            </a:pPr>
            <a:r>
              <a:rPr lang="de-DE" dirty="0">
                <a:solidFill>
                  <a:srgbClr val="CC0000"/>
                </a:solidFill>
              </a:rPr>
              <a:t>Einigung</a:t>
            </a:r>
          </a:p>
          <a:p>
            <a:pPr marL="571500" indent="-571500">
              <a:buFont typeface="+mj-lt"/>
              <a:buAutoNum type="romanUcPeriod"/>
            </a:pPr>
            <a:r>
              <a:rPr lang="de-DE" dirty="0"/>
              <a:t>Eintragung</a:t>
            </a:r>
          </a:p>
          <a:p>
            <a:pPr marL="571500" indent="-571500">
              <a:buFont typeface="+mj-lt"/>
              <a:buAutoNum type="romanUcPeriod"/>
            </a:pPr>
            <a:r>
              <a:rPr lang="de-DE" dirty="0"/>
              <a:t>(Ausschluss der) Briefübergabe </a:t>
            </a:r>
          </a:p>
          <a:p>
            <a:pPr marL="571500" indent="-571500">
              <a:buFont typeface="+mj-lt"/>
              <a:buAutoNum type="romanUcPeriod"/>
            </a:pPr>
            <a:r>
              <a:rPr lang="de-DE" dirty="0"/>
              <a:t>Einigsein</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p:txBody>
      </p:sp>
      <p:sp>
        <p:nvSpPr>
          <p:cNvPr id="6" name="Inhaltsplatzhalter 5"/>
          <p:cNvSpPr>
            <a:spLocks noGrp="1"/>
          </p:cNvSpPr>
          <p:nvPr>
            <p:ph sz="half" idx="2"/>
          </p:nvPr>
        </p:nvSpPr>
        <p:spPr>
          <a:xfrm>
            <a:off x="6197597" y="1825625"/>
            <a:ext cx="5156200" cy="4351338"/>
          </a:xfrm>
        </p:spPr>
        <p:txBody>
          <a:bodyPr>
            <a:normAutofit/>
          </a:bodyPr>
          <a:lstStyle/>
          <a:p>
            <a:pPr>
              <a:buFont typeface="Wingdings" charset="2"/>
              <a:buChar char="Ø"/>
            </a:pPr>
            <a:r>
              <a:rPr lang="de-DE" sz="2000" dirty="0"/>
              <a:t>Über die Merkmale einer Hypothek, § 1113 I</a:t>
            </a:r>
          </a:p>
          <a:p>
            <a:pPr lvl="1">
              <a:buFont typeface="Symbol" charset="2"/>
              <a:buChar char="-"/>
            </a:pPr>
            <a:r>
              <a:rPr lang="de-DE" sz="1800" dirty="0"/>
              <a:t>Benennung der Forderung</a:t>
            </a:r>
          </a:p>
          <a:p>
            <a:pPr lvl="1">
              <a:buFont typeface="Symbol" charset="2"/>
              <a:buChar char="-"/>
            </a:pPr>
            <a:r>
              <a:rPr lang="de-DE" sz="1800" dirty="0"/>
              <a:t>Drittsicherung ist möglich</a:t>
            </a:r>
            <a:br>
              <a:rPr lang="de-DE" sz="1800" dirty="0"/>
            </a:br>
            <a:r>
              <a:rPr lang="de-DE" sz="1800" dirty="0"/>
              <a:t>(Eigentümer ≠ pers. </a:t>
            </a:r>
            <a:r>
              <a:rPr lang="de-DE" sz="1800" dirty="0" err="1"/>
              <a:t>haft</a:t>
            </a:r>
            <a:r>
              <a:rPr lang="de-DE" sz="1800" dirty="0"/>
              <a:t>. Schuldner)</a:t>
            </a:r>
          </a:p>
          <a:p>
            <a:pPr lvl="1">
              <a:buFont typeface="Symbol" charset="2"/>
              <a:buChar char="-"/>
            </a:pPr>
            <a:r>
              <a:rPr lang="de-DE" sz="1800" dirty="0"/>
              <a:t>Inhaber der Hypothek muss jedoch immer Gläubiger der Forderung sein</a:t>
            </a:r>
          </a:p>
        </p:txBody>
      </p:sp>
      <p:sp>
        <p:nvSpPr>
          <p:cNvPr id="5" name="Textplatzhalter 4"/>
          <p:cNvSpPr>
            <a:spLocks noGrp="1"/>
          </p:cNvSpPr>
          <p:nvPr>
            <p:ph type="body" idx="10"/>
          </p:nvPr>
        </p:nvSpPr>
        <p:spPr/>
        <p:txBody>
          <a:bodyPr/>
          <a:lstStyle/>
          <a:p>
            <a:r>
              <a:rPr lang="de-DE" u="sng" dirty="0"/>
              <a:t>Bestellung der Hypothek</a:t>
            </a:r>
          </a:p>
        </p:txBody>
      </p:sp>
      <p:sp>
        <p:nvSpPr>
          <p:cNvPr id="3" name="Textplatzhalter 2"/>
          <p:cNvSpPr>
            <a:spLocks noGrp="1"/>
          </p:cNvSpPr>
          <p:nvPr>
            <p:ph type="body" sz="quarter" idx="3"/>
          </p:nvPr>
        </p:nvSpPr>
        <p:spPr>
          <a:xfrm>
            <a:off x="6170080" y="1001713"/>
            <a:ext cx="5183717" cy="823912"/>
          </a:xfrm>
        </p:spPr>
        <p:txBody>
          <a:bodyPr/>
          <a:lstStyle/>
          <a:p>
            <a:r>
              <a:rPr lang="de-DE" u="sng" dirty="0"/>
              <a:t>Einigung, §§ 873 I, 1113 I</a:t>
            </a:r>
          </a:p>
        </p:txBody>
      </p:sp>
    </p:spTree>
    <p:extLst>
      <p:ext uri="{BB962C8B-B14F-4D97-AF65-F5344CB8AC3E}">
        <p14:creationId xmlns:p14="http://schemas.microsoft.com/office/powerpoint/2010/main" val="56380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Bestellung der Hypothek, §§ 1113ff.</a:t>
            </a:r>
          </a:p>
        </p:txBody>
      </p:sp>
      <p:sp>
        <p:nvSpPr>
          <p:cNvPr id="4" name="Inhaltsplatzhalter 3"/>
          <p:cNvSpPr>
            <a:spLocks noGrp="1"/>
          </p:cNvSpPr>
          <p:nvPr>
            <p:ph sz="half" idx="1"/>
          </p:nvPr>
        </p:nvSpPr>
        <p:spPr/>
        <p:txBody>
          <a:bodyPr>
            <a:normAutofit/>
          </a:bodyPr>
          <a:lstStyle/>
          <a:p>
            <a:pPr marL="571500" indent="-571500">
              <a:buFont typeface="+mj-lt"/>
              <a:buAutoNum type="romanUcPeriod"/>
            </a:pPr>
            <a:r>
              <a:rPr lang="de-DE" dirty="0"/>
              <a:t>Zu sichernder Anspruch</a:t>
            </a:r>
          </a:p>
          <a:p>
            <a:pPr marL="571500" indent="-571500">
              <a:buFont typeface="+mj-lt"/>
              <a:buAutoNum type="romanUcPeriod"/>
            </a:pPr>
            <a:r>
              <a:rPr lang="de-DE" dirty="0"/>
              <a:t>Einigung</a:t>
            </a:r>
          </a:p>
          <a:p>
            <a:pPr marL="571500" indent="-571500">
              <a:buFont typeface="+mj-lt"/>
              <a:buAutoNum type="romanUcPeriod"/>
            </a:pPr>
            <a:r>
              <a:rPr lang="de-DE" dirty="0">
                <a:solidFill>
                  <a:srgbClr val="CC0000"/>
                </a:solidFill>
              </a:rPr>
              <a:t>Eintragung</a:t>
            </a:r>
          </a:p>
          <a:p>
            <a:pPr marL="571500" indent="-571500">
              <a:buFont typeface="+mj-lt"/>
              <a:buAutoNum type="romanUcPeriod"/>
            </a:pPr>
            <a:r>
              <a:rPr lang="de-DE" dirty="0"/>
              <a:t>(Ausschluss der) Briefübergabe </a:t>
            </a:r>
          </a:p>
          <a:p>
            <a:pPr marL="571500" indent="-571500">
              <a:buFont typeface="+mj-lt"/>
              <a:buAutoNum type="romanUcPeriod"/>
            </a:pPr>
            <a:r>
              <a:rPr lang="de-DE" dirty="0"/>
              <a:t>Einigsein </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p:txBody>
      </p:sp>
      <p:sp>
        <p:nvSpPr>
          <p:cNvPr id="6" name="Inhaltsplatzhalter 5"/>
          <p:cNvSpPr>
            <a:spLocks noGrp="1"/>
          </p:cNvSpPr>
          <p:nvPr>
            <p:ph sz="half" idx="2"/>
          </p:nvPr>
        </p:nvSpPr>
        <p:spPr/>
        <p:txBody>
          <a:bodyPr>
            <a:normAutofit/>
          </a:bodyPr>
          <a:lstStyle/>
          <a:p>
            <a:pPr>
              <a:buFont typeface="Wingdings" charset="2"/>
              <a:buChar char="Ø"/>
            </a:pPr>
            <a:r>
              <a:rPr lang="de-DE" sz="1800" dirty="0"/>
              <a:t>Ins GB</a:t>
            </a:r>
          </a:p>
          <a:p>
            <a:pPr>
              <a:buFont typeface="Wingdings" charset="2"/>
              <a:buChar char="Ø"/>
            </a:pPr>
            <a:r>
              <a:rPr lang="de-DE" sz="1800" dirty="0"/>
              <a:t>Inkl. Gläubiger und Geldbetrag</a:t>
            </a:r>
          </a:p>
        </p:txBody>
      </p:sp>
      <p:sp>
        <p:nvSpPr>
          <p:cNvPr id="5" name="Textplatzhalter 4"/>
          <p:cNvSpPr>
            <a:spLocks noGrp="1"/>
          </p:cNvSpPr>
          <p:nvPr>
            <p:ph type="body" idx="10"/>
          </p:nvPr>
        </p:nvSpPr>
        <p:spPr/>
        <p:txBody>
          <a:bodyPr/>
          <a:lstStyle/>
          <a:p>
            <a:r>
              <a:rPr lang="de-DE" u="sng" dirty="0"/>
              <a:t>Bestellung der Hypothek</a:t>
            </a:r>
          </a:p>
        </p:txBody>
      </p:sp>
      <p:sp>
        <p:nvSpPr>
          <p:cNvPr id="3" name="Textplatzhalter 2"/>
          <p:cNvSpPr>
            <a:spLocks noGrp="1"/>
          </p:cNvSpPr>
          <p:nvPr>
            <p:ph type="body" sz="quarter" idx="3"/>
          </p:nvPr>
        </p:nvSpPr>
        <p:spPr/>
        <p:txBody>
          <a:bodyPr/>
          <a:lstStyle/>
          <a:p>
            <a:r>
              <a:rPr lang="de-DE" u="sng" dirty="0"/>
              <a:t>Eintragung, §§ 873 I, 1115</a:t>
            </a:r>
          </a:p>
        </p:txBody>
      </p:sp>
    </p:spTree>
    <p:extLst>
      <p:ext uri="{BB962C8B-B14F-4D97-AF65-F5344CB8AC3E}">
        <p14:creationId xmlns:p14="http://schemas.microsoft.com/office/powerpoint/2010/main" val="98400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Bestellung der Hypothek, §§ 1113ff.</a:t>
            </a:r>
          </a:p>
        </p:txBody>
      </p:sp>
      <p:sp>
        <p:nvSpPr>
          <p:cNvPr id="3" name="Inhaltsplatzhalter 2"/>
          <p:cNvSpPr>
            <a:spLocks noGrp="1"/>
          </p:cNvSpPr>
          <p:nvPr>
            <p:ph sz="half" idx="1"/>
          </p:nvPr>
        </p:nvSpPr>
        <p:spPr/>
        <p:txBody>
          <a:bodyPr>
            <a:normAutofit/>
          </a:bodyPr>
          <a:lstStyle/>
          <a:p>
            <a:pPr marL="571500" indent="-571500">
              <a:buFont typeface="+mj-lt"/>
              <a:buAutoNum type="romanUcPeriod"/>
            </a:pPr>
            <a:r>
              <a:rPr lang="de-DE" dirty="0"/>
              <a:t>Zu sichernder Anspruch</a:t>
            </a:r>
          </a:p>
          <a:p>
            <a:pPr marL="571500" indent="-571500">
              <a:buFont typeface="+mj-lt"/>
              <a:buAutoNum type="romanUcPeriod"/>
            </a:pPr>
            <a:r>
              <a:rPr lang="de-DE" dirty="0"/>
              <a:t>Einigung</a:t>
            </a:r>
          </a:p>
          <a:p>
            <a:pPr marL="571500" indent="-571500">
              <a:buFont typeface="+mj-lt"/>
              <a:buAutoNum type="romanUcPeriod"/>
            </a:pPr>
            <a:r>
              <a:rPr lang="de-DE" dirty="0"/>
              <a:t>Eintragung</a:t>
            </a:r>
          </a:p>
          <a:p>
            <a:pPr marL="571500" indent="-571500">
              <a:buFont typeface="+mj-lt"/>
              <a:buAutoNum type="romanUcPeriod"/>
            </a:pPr>
            <a:r>
              <a:rPr lang="de-DE" dirty="0">
                <a:solidFill>
                  <a:srgbClr val="FF0000"/>
                </a:solidFill>
              </a:rPr>
              <a:t>(Ausschluss der) Briefübergabe </a:t>
            </a:r>
          </a:p>
          <a:p>
            <a:pPr marL="571500" indent="-571500">
              <a:buFont typeface="+mj-lt"/>
              <a:buAutoNum type="romanUcPeriod"/>
            </a:pPr>
            <a:r>
              <a:rPr lang="de-DE" dirty="0"/>
              <a:t>Einigsein </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a:p>
            <a:endParaRPr lang="de-DE" dirty="0"/>
          </a:p>
        </p:txBody>
      </p:sp>
      <p:sp>
        <p:nvSpPr>
          <p:cNvPr id="5" name="Textplatzhalter 4"/>
          <p:cNvSpPr>
            <a:spLocks noGrp="1"/>
          </p:cNvSpPr>
          <p:nvPr>
            <p:ph type="body" idx="10"/>
          </p:nvPr>
        </p:nvSpPr>
        <p:spPr/>
        <p:txBody>
          <a:bodyPr/>
          <a:lstStyle/>
          <a:p>
            <a:r>
              <a:rPr lang="de-DE" u="sng" dirty="0"/>
              <a:t>Bestellung der Hypothek</a:t>
            </a:r>
          </a:p>
        </p:txBody>
      </p:sp>
      <p:sp>
        <p:nvSpPr>
          <p:cNvPr id="12" name="Inhaltsplatzhalter 3">
            <a:extLst>
              <a:ext uri="{FF2B5EF4-FFF2-40B4-BE49-F238E27FC236}">
                <a16:creationId xmlns:a16="http://schemas.microsoft.com/office/drawing/2014/main" id="{4031CF7E-0802-4C13-AC5E-C968D08DE033}"/>
              </a:ext>
            </a:extLst>
          </p:cNvPr>
          <p:cNvSpPr>
            <a:spLocks noGrp="1"/>
          </p:cNvSpPr>
          <p:nvPr>
            <p:ph sz="half" idx="2"/>
          </p:nvPr>
        </p:nvSpPr>
        <p:spPr>
          <a:xfrm>
            <a:off x="6197600" y="1825625"/>
            <a:ext cx="5156200" cy="4351338"/>
          </a:xfrm>
        </p:spPr>
        <p:txBody>
          <a:bodyPr>
            <a:normAutofit/>
          </a:bodyPr>
          <a:lstStyle/>
          <a:p>
            <a:pPr>
              <a:buFont typeface="Wingdings" charset="2"/>
              <a:buChar char="Ø"/>
            </a:pPr>
            <a:r>
              <a:rPr lang="de-DE" sz="2000" dirty="0"/>
              <a:t>Übergabe des Briefs, §§ 1116, 1117 I</a:t>
            </a:r>
          </a:p>
          <a:p>
            <a:pPr lvl="1">
              <a:buFont typeface="Symbol" panose="05050102010706020507" pitchFamily="18" charset="2"/>
              <a:buChar char="-"/>
            </a:pPr>
            <a:r>
              <a:rPr lang="de-DE" sz="1800" dirty="0"/>
              <a:t>Übergabe, § 1117 I 1 (≙ § 929 S. 1)</a:t>
            </a:r>
          </a:p>
          <a:p>
            <a:pPr lvl="1">
              <a:buFont typeface="Symbol" panose="05050102010706020507" pitchFamily="18" charset="2"/>
              <a:buChar char="-"/>
            </a:pPr>
            <a:r>
              <a:rPr lang="de-DE" sz="1800" dirty="0"/>
              <a:t>,, kurzer Hand, § 1117 I 2 </a:t>
            </a:r>
            <a:r>
              <a:rPr lang="de-DE" sz="1800" dirty="0" err="1"/>
              <a:t>iVm</a:t>
            </a:r>
            <a:r>
              <a:rPr lang="de-DE" sz="1800" dirty="0"/>
              <a:t> § 929 S. 2</a:t>
            </a:r>
          </a:p>
          <a:p>
            <a:pPr lvl="1">
              <a:buFont typeface="Symbol" panose="05050102010706020507" pitchFamily="18" charset="2"/>
              <a:buChar char="-"/>
            </a:pPr>
            <a:r>
              <a:rPr lang="de-DE" sz="1800" dirty="0"/>
              <a:t>Besitzkonstitut, § 1117 I 2 </a:t>
            </a:r>
            <a:r>
              <a:rPr lang="de-DE" sz="1800" dirty="0" err="1"/>
              <a:t>iVm</a:t>
            </a:r>
            <a:r>
              <a:rPr lang="de-DE" sz="1800" dirty="0"/>
              <a:t> § 930</a:t>
            </a:r>
          </a:p>
          <a:p>
            <a:pPr lvl="1">
              <a:buFont typeface="Symbol" panose="05050102010706020507" pitchFamily="18" charset="2"/>
              <a:buChar char="-"/>
            </a:pPr>
            <a:r>
              <a:rPr lang="de-DE" sz="1800" dirty="0"/>
              <a:t>Abtretung des Herausgabeanspruchs,</a:t>
            </a:r>
            <a:br>
              <a:rPr lang="de-DE" sz="1800" dirty="0"/>
            </a:br>
            <a:r>
              <a:rPr lang="de-DE" sz="1800" dirty="0"/>
              <a:t>§ 1117 I 2 </a:t>
            </a:r>
            <a:r>
              <a:rPr lang="de-DE" sz="1800" dirty="0" err="1"/>
              <a:t>iVm</a:t>
            </a:r>
            <a:r>
              <a:rPr lang="de-DE" sz="1800" dirty="0"/>
              <a:t> § 931</a:t>
            </a:r>
          </a:p>
          <a:p>
            <a:pPr lvl="1">
              <a:buFont typeface="Symbol" panose="05050102010706020507" pitchFamily="18" charset="2"/>
              <a:buChar char="-"/>
            </a:pPr>
            <a:r>
              <a:rPr lang="de-DE" sz="1800" dirty="0"/>
              <a:t>Aushändigungsvereinbarung, § 1117 II</a:t>
            </a:r>
          </a:p>
          <a:p>
            <a:pPr lvl="2">
              <a:buFont typeface="Symbol" panose="05050102010706020507" pitchFamily="18" charset="2"/>
              <a:buChar char="-"/>
            </a:pPr>
            <a:r>
              <a:rPr lang="de-DE" sz="1600" dirty="0"/>
              <a:t>(M) bloße Vereinbarung ersetzt Übergabe!</a:t>
            </a:r>
          </a:p>
          <a:p>
            <a:pPr marL="0" indent="0">
              <a:buNone/>
            </a:pPr>
            <a:r>
              <a:rPr lang="de-DE" sz="2000" dirty="0"/>
              <a:t>	Oder</a:t>
            </a:r>
          </a:p>
          <a:p>
            <a:pPr>
              <a:buFont typeface="Wingdings" charset="2"/>
              <a:buChar char="Ø"/>
            </a:pPr>
            <a:r>
              <a:rPr lang="de-DE" sz="2000" dirty="0"/>
              <a:t>Eintrag ins GB über </a:t>
            </a:r>
            <a:r>
              <a:rPr lang="de-DE" sz="2000" b="1" dirty="0"/>
              <a:t>Ausschluss der Briefübergabe </a:t>
            </a:r>
            <a:r>
              <a:rPr lang="de-DE" sz="2000" dirty="0"/>
              <a:t>(</a:t>
            </a:r>
            <a:r>
              <a:rPr lang="de-DE" sz="2000" dirty="0">
                <a:sym typeface="Wingdings" panose="05000000000000000000" pitchFamily="2" charset="2"/>
              </a:rPr>
              <a:t> Buchhypothek entsteht mit Einigung und Eintragung), § 1116 II  </a:t>
            </a:r>
            <a:endParaRPr lang="de-DE" sz="2000" b="1" dirty="0"/>
          </a:p>
        </p:txBody>
      </p:sp>
      <p:sp>
        <p:nvSpPr>
          <p:cNvPr id="15" name="Textplatzhalter 5">
            <a:extLst>
              <a:ext uri="{FF2B5EF4-FFF2-40B4-BE49-F238E27FC236}">
                <a16:creationId xmlns:a16="http://schemas.microsoft.com/office/drawing/2014/main" id="{BD7EF8B2-47D4-49F3-BA6A-39D72AF5643C}"/>
              </a:ext>
            </a:extLst>
          </p:cNvPr>
          <p:cNvSpPr>
            <a:spLocks noGrp="1"/>
          </p:cNvSpPr>
          <p:nvPr>
            <p:ph type="body" sz="quarter" idx="3"/>
          </p:nvPr>
        </p:nvSpPr>
        <p:spPr>
          <a:xfrm>
            <a:off x="6170084" y="1001713"/>
            <a:ext cx="5183717" cy="823912"/>
          </a:xfrm>
        </p:spPr>
        <p:txBody>
          <a:bodyPr/>
          <a:lstStyle/>
          <a:p>
            <a:r>
              <a:rPr lang="de-DE" u="sng" dirty="0"/>
              <a:t>Briefübergabe</a:t>
            </a:r>
          </a:p>
        </p:txBody>
      </p:sp>
    </p:spTree>
    <p:extLst>
      <p:ext uri="{BB962C8B-B14F-4D97-AF65-F5344CB8AC3E}">
        <p14:creationId xmlns:p14="http://schemas.microsoft.com/office/powerpoint/2010/main" val="137082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DB2CCE2-AA10-A323-3EA5-46E7D3F3BBAF}"/>
              </a:ext>
            </a:extLst>
          </p:cNvPr>
          <p:cNvSpPr>
            <a:spLocks noGrp="1"/>
          </p:cNvSpPr>
          <p:nvPr>
            <p:ph type="title"/>
          </p:nvPr>
        </p:nvSpPr>
        <p:spPr/>
        <p:txBody>
          <a:bodyPr/>
          <a:lstStyle/>
          <a:p>
            <a:r>
              <a:rPr lang="de-DE" dirty="0"/>
              <a:t>Das Grundbuch</a:t>
            </a:r>
          </a:p>
        </p:txBody>
      </p:sp>
      <p:pic>
        <p:nvPicPr>
          <p:cNvPr id="5" name="Grafik 4" descr="Ein Bild, das Tisch enthält.&#10;&#10;Automatisch generierte Beschreibung">
            <a:extLst>
              <a:ext uri="{FF2B5EF4-FFF2-40B4-BE49-F238E27FC236}">
                <a16:creationId xmlns:a16="http://schemas.microsoft.com/office/drawing/2014/main" id="{459420E1-7CDC-F2F7-9F6C-95790B7B1D5D}"/>
              </a:ext>
            </a:extLst>
          </p:cNvPr>
          <p:cNvPicPr>
            <a:picLocks noChangeAspect="1"/>
          </p:cNvPicPr>
          <p:nvPr/>
        </p:nvPicPr>
        <p:blipFill rotWithShape="1">
          <a:blip r:embed="rId2">
            <a:extLst>
              <a:ext uri="{28A0092B-C50C-407E-A947-70E740481C1C}">
                <a14:useLocalDpi xmlns:a14="http://schemas.microsoft.com/office/drawing/2010/main" val="0"/>
              </a:ext>
            </a:extLst>
          </a:blip>
          <a:srcRect l="3109" t="5249" r="3847" b="11288"/>
          <a:stretch/>
        </p:blipFill>
        <p:spPr>
          <a:xfrm>
            <a:off x="2099737" y="749955"/>
            <a:ext cx="7427750" cy="4680000"/>
          </a:xfrm>
          <a:prstGeom prst="rect">
            <a:avLst/>
          </a:prstGeom>
        </p:spPr>
      </p:pic>
    </p:spTree>
    <p:extLst>
      <p:ext uri="{BB962C8B-B14F-4D97-AF65-F5344CB8AC3E}">
        <p14:creationId xmlns:p14="http://schemas.microsoft.com/office/powerpoint/2010/main" val="3211200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Bestellung der Hypothek, §§ 1113ff.</a:t>
            </a:r>
          </a:p>
        </p:txBody>
      </p:sp>
      <p:sp>
        <p:nvSpPr>
          <p:cNvPr id="3" name="Inhaltsplatzhalter 2"/>
          <p:cNvSpPr>
            <a:spLocks noGrp="1"/>
          </p:cNvSpPr>
          <p:nvPr>
            <p:ph sz="half" idx="1"/>
          </p:nvPr>
        </p:nvSpPr>
        <p:spPr/>
        <p:txBody>
          <a:bodyPr>
            <a:normAutofit/>
          </a:bodyPr>
          <a:lstStyle/>
          <a:p>
            <a:pPr marL="571500" indent="-571500">
              <a:buFont typeface="+mj-lt"/>
              <a:buAutoNum type="romanUcPeriod"/>
            </a:pPr>
            <a:r>
              <a:rPr lang="de-DE" dirty="0"/>
              <a:t>Zu sichernder Anspruch</a:t>
            </a:r>
          </a:p>
          <a:p>
            <a:pPr marL="571500" indent="-571500">
              <a:buFont typeface="+mj-lt"/>
              <a:buAutoNum type="romanUcPeriod"/>
            </a:pPr>
            <a:r>
              <a:rPr lang="de-DE" dirty="0"/>
              <a:t>Einigung</a:t>
            </a:r>
          </a:p>
          <a:p>
            <a:pPr marL="571500" indent="-571500">
              <a:buFont typeface="+mj-lt"/>
              <a:buAutoNum type="romanUcPeriod"/>
            </a:pPr>
            <a:r>
              <a:rPr lang="de-DE" dirty="0"/>
              <a:t>Eintragung</a:t>
            </a:r>
          </a:p>
          <a:p>
            <a:pPr marL="571500" indent="-571500">
              <a:buFont typeface="+mj-lt"/>
              <a:buAutoNum type="romanUcPeriod"/>
            </a:pPr>
            <a:r>
              <a:rPr lang="de-DE" dirty="0"/>
              <a:t>(Ausschluss der) Briefübergabe </a:t>
            </a:r>
          </a:p>
          <a:p>
            <a:pPr marL="571500" indent="-571500">
              <a:buFont typeface="+mj-lt"/>
              <a:buAutoNum type="romanUcPeriod"/>
            </a:pPr>
            <a:r>
              <a:rPr lang="de-DE" dirty="0">
                <a:solidFill>
                  <a:srgbClr val="FF0000"/>
                </a:solidFill>
              </a:rPr>
              <a:t>Einigsein </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a:p>
            <a:endParaRPr lang="de-DE" dirty="0"/>
          </a:p>
        </p:txBody>
      </p:sp>
      <p:sp>
        <p:nvSpPr>
          <p:cNvPr id="4" name="Inhaltsplatzhalter 3"/>
          <p:cNvSpPr>
            <a:spLocks noGrp="1"/>
          </p:cNvSpPr>
          <p:nvPr>
            <p:ph sz="half" idx="2"/>
          </p:nvPr>
        </p:nvSpPr>
        <p:spPr/>
        <p:txBody>
          <a:bodyPr>
            <a:normAutofit/>
          </a:bodyPr>
          <a:lstStyle/>
          <a:p>
            <a:pPr>
              <a:buFont typeface="Wingdings" charset="2"/>
              <a:buChar char="Ø"/>
            </a:pPr>
            <a:r>
              <a:rPr lang="de-DE" sz="2000" dirty="0"/>
              <a:t>Kein Widerruf zur Zeit der Eintragung</a:t>
            </a:r>
          </a:p>
          <a:p>
            <a:pPr marL="0" indent="0">
              <a:buNone/>
            </a:pPr>
            <a:r>
              <a:rPr lang="de-DE" sz="1800" dirty="0"/>
              <a:t>	oder</a:t>
            </a:r>
          </a:p>
          <a:p>
            <a:pPr>
              <a:buFont typeface="Wingdings" charset="2"/>
              <a:buChar char="Ø"/>
            </a:pPr>
            <a:r>
              <a:rPr lang="de-DE" sz="2000" dirty="0"/>
              <a:t>Vorherige Bindung, § 873 II</a:t>
            </a:r>
          </a:p>
          <a:p>
            <a:endParaRPr lang="de-DE" sz="2000" dirty="0"/>
          </a:p>
        </p:txBody>
      </p:sp>
      <p:sp>
        <p:nvSpPr>
          <p:cNvPr id="5" name="Textplatzhalter 4"/>
          <p:cNvSpPr>
            <a:spLocks noGrp="1"/>
          </p:cNvSpPr>
          <p:nvPr>
            <p:ph type="body" idx="10"/>
          </p:nvPr>
        </p:nvSpPr>
        <p:spPr/>
        <p:txBody>
          <a:bodyPr/>
          <a:lstStyle/>
          <a:p>
            <a:r>
              <a:rPr lang="de-DE" u="sng" dirty="0"/>
              <a:t>Bestellung der Hypothek</a:t>
            </a:r>
          </a:p>
        </p:txBody>
      </p:sp>
      <p:sp>
        <p:nvSpPr>
          <p:cNvPr id="6" name="Textplatzhalter 5"/>
          <p:cNvSpPr>
            <a:spLocks noGrp="1"/>
          </p:cNvSpPr>
          <p:nvPr>
            <p:ph type="body" sz="quarter" idx="3"/>
          </p:nvPr>
        </p:nvSpPr>
        <p:spPr/>
        <p:txBody>
          <a:bodyPr/>
          <a:lstStyle/>
          <a:p>
            <a:r>
              <a:rPr lang="de-DE" u="sng" dirty="0" err="1"/>
              <a:t>Einigsein</a:t>
            </a:r>
            <a:r>
              <a:rPr lang="de-DE" u="sng" dirty="0"/>
              <a:t>, § 873 II</a:t>
            </a:r>
          </a:p>
        </p:txBody>
      </p:sp>
    </p:spTree>
    <p:extLst>
      <p:ext uri="{BB962C8B-B14F-4D97-AF65-F5344CB8AC3E}">
        <p14:creationId xmlns:p14="http://schemas.microsoft.com/office/powerpoint/2010/main" val="347214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p:cNvSpPr>
            <a:spLocks noGrp="1"/>
          </p:cNvSpPr>
          <p:nvPr>
            <p:ph type="title"/>
          </p:nvPr>
        </p:nvSpPr>
        <p:spPr/>
        <p:txBody>
          <a:bodyPr>
            <a:normAutofit/>
          </a:bodyPr>
          <a:lstStyle/>
          <a:p>
            <a:r>
              <a:rPr lang="de-DE" dirty="0"/>
              <a:t>Gutgläubiger Ersterwerb (Bestellung)</a:t>
            </a:r>
          </a:p>
        </p:txBody>
      </p:sp>
      <p:sp>
        <p:nvSpPr>
          <p:cNvPr id="4" name="Inhaltsplatzhalter 3"/>
          <p:cNvSpPr>
            <a:spLocks noGrp="1"/>
          </p:cNvSpPr>
          <p:nvPr>
            <p:ph sz="half" idx="1"/>
          </p:nvPr>
        </p:nvSpPr>
        <p:spPr/>
        <p:txBody>
          <a:bodyPr/>
          <a:lstStyle/>
          <a:p>
            <a:pPr marL="571500" indent="-571500">
              <a:buFont typeface="+mj-lt"/>
              <a:buAutoNum type="romanUcPeriod"/>
            </a:pPr>
            <a:r>
              <a:rPr lang="de-DE" dirty="0"/>
              <a:t>Einigung</a:t>
            </a:r>
          </a:p>
          <a:p>
            <a:pPr marL="571500" indent="-571500">
              <a:buFont typeface="+mj-lt"/>
              <a:buAutoNum type="romanUcPeriod"/>
            </a:pPr>
            <a:r>
              <a:rPr lang="de-DE" dirty="0"/>
              <a:t>Eintragung</a:t>
            </a:r>
          </a:p>
          <a:p>
            <a:pPr marL="571500" indent="-571500">
              <a:buFont typeface="+mj-lt"/>
              <a:buAutoNum type="romanUcPeriod"/>
            </a:pPr>
            <a:r>
              <a:rPr lang="de-DE" dirty="0" err="1"/>
              <a:t>Einigsein</a:t>
            </a:r>
            <a:r>
              <a:rPr lang="de-DE" dirty="0"/>
              <a:t> im Zeitpunkt der Eintragung</a:t>
            </a:r>
          </a:p>
          <a:p>
            <a:pPr marL="571500" indent="-571500">
              <a:buFont typeface="+mj-lt"/>
              <a:buAutoNum type="romanUcPeriod"/>
            </a:pPr>
            <a:r>
              <a:rPr lang="de-DE" u="sng" dirty="0">
                <a:solidFill>
                  <a:srgbClr val="C00000"/>
                </a:solidFill>
              </a:rPr>
              <a:t>Verfügungsberechtigung</a:t>
            </a:r>
          </a:p>
          <a:p>
            <a:pPr marL="571500" indent="-571500">
              <a:buFont typeface="+mj-lt"/>
              <a:buAutoNum type="romanUcPeriod"/>
            </a:pPr>
            <a:r>
              <a:rPr lang="de-DE" dirty="0"/>
              <a:t>Verfügungsbefugnis</a:t>
            </a:r>
          </a:p>
        </p:txBody>
      </p:sp>
      <p:sp>
        <p:nvSpPr>
          <p:cNvPr id="6" name="Inhaltsplatzhalter 5"/>
          <p:cNvSpPr>
            <a:spLocks noGrp="1"/>
          </p:cNvSpPr>
          <p:nvPr>
            <p:ph sz="half" idx="2"/>
          </p:nvPr>
        </p:nvSpPr>
        <p:spPr>
          <a:xfrm>
            <a:off x="6197600" y="1825624"/>
            <a:ext cx="5156200" cy="4351339"/>
          </a:xfrm>
        </p:spPr>
        <p:txBody>
          <a:bodyPr>
            <a:normAutofit/>
          </a:bodyPr>
          <a:lstStyle/>
          <a:p>
            <a:pPr marL="514350" indent="-514350">
              <a:buFont typeface="+mj-lt"/>
              <a:buAutoNum type="arabicPeriod"/>
            </a:pPr>
            <a:r>
              <a:rPr lang="de-DE" sz="2000" dirty="0"/>
              <a:t>…als Eigentümer, § 903</a:t>
            </a:r>
          </a:p>
          <a:p>
            <a:pPr marL="514350" indent="-514350">
              <a:buFont typeface="+mj-lt"/>
              <a:buAutoNum type="arabicPeriod"/>
            </a:pPr>
            <a:r>
              <a:rPr lang="de-DE" sz="2000" dirty="0"/>
              <a:t>Vom Berechtigten ermächtigt, § 185 I</a:t>
            </a:r>
          </a:p>
          <a:p>
            <a:pPr marL="514350" indent="-514350">
              <a:buFont typeface="+mj-lt"/>
              <a:buAutoNum type="arabicPeriod"/>
            </a:pPr>
            <a:endParaRPr lang="de-DE" sz="2000" dirty="0"/>
          </a:p>
          <a:p>
            <a:pPr marL="514350" indent="-514350">
              <a:buFont typeface="+mj-lt"/>
              <a:buAutoNum type="arabicPeriod"/>
            </a:pPr>
            <a:r>
              <a:rPr lang="de-DE" sz="2000" dirty="0"/>
              <a:t>Überwinden fehlender Berechtigung durch gutgläubigen Erwerb, § 892</a:t>
            </a:r>
          </a:p>
          <a:p>
            <a:pPr marL="971550" lvl="1" indent="-514350">
              <a:buFont typeface="+mj-lt"/>
              <a:buAutoNum type="alphaLcParenR"/>
            </a:pPr>
            <a:r>
              <a:rPr lang="de-DE" dirty="0"/>
              <a:t>Rechtsgeschäft </a:t>
            </a:r>
            <a:r>
              <a:rPr lang="de-DE" dirty="0" err="1"/>
              <a:t>iSe</a:t>
            </a:r>
            <a:r>
              <a:rPr lang="de-DE" dirty="0"/>
              <a:t> Verkehrsgeschäfts</a:t>
            </a:r>
          </a:p>
          <a:p>
            <a:pPr marL="971550" lvl="1" indent="-514350">
              <a:buFont typeface="+mj-lt"/>
              <a:buAutoNum type="alphaLcParenR"/>
            </a:pPr>
            <a:r>
              <a:rPr lang="de-DE" dirty="0"/>
              <a:t>Objektiver Rechtsscheinträger: Legitimation des Veräußerers durch unrichtiges Grundbuch</a:t>
            </a:r>
          </a:p>
          <a:p>
            <a:pPr marL="971550" lvl="1" indent="-514350">
              <a:buFont typeface="+mj-lt"/>
              <a:buAutoNum type="alphaLcParenR"/>
            </a:pPr>
            <a:r>
              <a:rPr lang="de-DE" dirty="0"/>
              <a:t>Subjektive Voraussetzung: guter Glaube</a:t>
            </a:r>
          </a:p>
          <a:p>
            <a:pPr lvl="2">
              <a:buFont typeface="Wingdings" charset="2"/>
              <a:buChar char="Ø"/>
            </a:pPr>
            <a:r>
              <a:rPr lang="de-DE" sz="1400" dirty="0"/>
              <a:t>Keine positive Kenntnis, § 892 I 1</a:t>
            </a:r>
          </a:p>
          <a:p>
            <a:pPr marL="971550" lvl="1" indent="-514350">
              <a:buFont typeface="+mj-lt"/>
              <a:buAutoNum type="alphaLcParenR"/>
            </a:pPr>
            <a:r>
              <a:rPr lang="de-DE" dirty="0"/>
              <a:t>Kein Ausschluss, § 892 I 1</a:t>
            </a:r>
          </a:p>
          <a:p>
            <a:pPr lvl="2">
              <a:buFont typeface="Wingdings" charset="2"/>
              <a:buChar char="Ø"/>
            </a:pPr>
            <a:r>
              <a:rPr lang="de-DE" sz="1400" dirty="0"/>
              <a:t>Kein Widerspruch, § 899 </a:t>
            </a:r>
          </a:p>
          <a:p>
            <a:pPr marL="971550" lvl="1" indent="-514350">
              <a:buFont typeface="+mj-lt"/>
              <a:buAutoNum type="alphaLcParenR"/>
            </a:pPr>
            <a:endParaRPr lang="de-DE" sz="1600" dirty="0"/>
          </a:p>
        </p:txBody>
      </p:sp>
      <p:sp>
        <p:nvSpPr>
          <p:cNvPr id="5" name="Textplatzhalter 4"/>
          <p:cNvSpPr>
            <a:spLocks noGrp="1"/>
          </p:cNvSpPr>
          <p:nvPr>
            <p:ph type="body" idx="10"/>
          </p:nvPr>
        </p:nvSpPr>
        <p:spPr/>
        <p:txBody>
          <a:bodyPr/>
          <a:lstStyle/>
          <a:p>
            <a:r>
              <a:rPr lang="de-DE" u="sng" dirty="0"/>
              <a:t>Bestellung der Hypothek</a:t>
            </a:r>
          </a:p>
        </p:txBody>
      </p:sp>
      <p:sp>
        <p:nvSpPr>
          <p:cNvPr id="3" name="Textplatzhalter 2"/>
          <p:cNvSpPr>
            <a:spLocks noGrp="1"/>
          </p:cNvSpPr>
          <p:nvPr>
            <p:ph type="body" sz="quarter" idx="3"/>
          </p:nvPr>
        </p:nvSpPr>
        <p:spPr/>
        <p:txBody>
          <a:bodyPr/>
          <a:lstStyle/>
          <a:p>
            <a:r>
              <a:rPr lang="de-DE" dirty="0"/>
              <a:t>IV. </a:t>
            </a:r>
            <a:r>
              <a:rPr lang="de-DE" u="sng" dirty="0"/>
              <a:t>Verfügungsberechtigung</a:t>
            </a:r>
          </a:p>
        </p:txBody>
      </p:sp>
      <p:sp>
        <p:nvSpPr>
          <p:cNvPr id="7" name="Textfeld 6"/>
          <p:cNvSpPr txBox="1"/>
          <p:nvPr/>
        </p:nvSpPr>
        <p:spPr>
          <a:xfrm>
            <a:off x="6195481" y="2582039"/>
            <a:ext cx="1992429" cy="400110"/>
          </a:xfrm>
          <a:prstGeom prst="rect">
            <a:avLst/>
          </a:prstGeom>
          <a:noFill/>
        </p:spPr>
        <p:txBody>
          <a:bodyPr wrap="square" rtlCol="0">
            <a:spAutoFit/>
          </a:bodyPr>
          <a:lstStyle/>
          <a:p>
            <a:r>
              <a:rPr lang="de-DE" sz="2000" dirty="0"/>
              <a:t>falls 1. und 2. (-):</a:t>
            </a:r>
          </a:p>
        </p:txBody>
      </p:sp>
    </p:spTree>
    <p:extLst>
      <p:ext uri="{BB962C8B-B14F-4D97-AF65-F5344CB8AC3E}">
        <p14:creationId xmlns:p14="http://schemas.microsoft.com/office/powerpoint/2010/main" val="22868107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D728F-99DF-EA09-30BC-FB35CCABAC5A}"/>
              </a:ext>
            </a:extLst>
          </p:cNvPr>
          <p:cNvSpPr>
            <a:spLocks noGrp="1"/>
          </p:cNvSpPr>
          <p:nvPr>
            <p:ph type="ctrTitle"/>
          </p:nvPr>
        </p:nvSpPr>
        <p:spPr/>
        <p:txBody>
          <a:bodyPr/>
          <a:lstStyle/>
          <a:p>
            <a:r>
              <a:rPr lang="de-DE" dirty="0"/>
              <a:t>Übertragung (Zweiterwerb)</a:t>
            </a:r>
          </a:p>
        </p:txBody>
      </p:sp>
      <p:sp>
        <p:nvSpPr>
          <p:cNvPr id="3" name="Untertitel 2">
            <a:extLst>
              <a:ext uri="{FF2B5EF4-FFF2-40B4-BE49-F238E27FC236}">
                <a16:creationId xmlns:a16="http://schemas.microsoft.com/office/drawing/2014/main" id="{5E62E6B7-BAF9-90C0-36C4-1F109B682380}"/>
              </a:ext>
            </a:extLst>
          </p:cNvPr>
          <p:cNvSpPr>
            <a:spLocks noGrp="1"/>
          </p:cNvSpPr>
          <p:nvPr>
            <p:ph type="subTitle" idx="1"/>
          </p:nvPr>
        </p:nvSpPr>
        <p:spPr/>
        <p:txBody>
          <a:bodyPr/>
          <a:lstStyle/>
          <a:p>
            <a:r>
              <a:rPr lang="de-DE" dirty="0"/>
              <a:t>Hypothek und Grundschuld</a:t>
            </a:r>
          </a:p>
          <a:p>
            <a:endParaRPr lang="de-DE" dirty="0"/>
          </a:p>
        </p:txBody>
      </p:sp>
    </p:spTree>
    <p:extLst>
      <p:ext uri="{BB962C8B-B14F-4D97-AF65-F5344CB8AC3E}">
        <p14:creationId xmlns:p14="http://schemas.microsoft.com/office/powerpoint/2010/main" val="1630152767"/>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normAutofit/>
          </a:bodyPr>
          <a:lstStyle/>
          <a:p>
            <a:pPr marL="342900" indent="-342900">
              <a:buFont typeface="Wingdings" panose="05000000000000000000" pitchFamily="2" charset="2"/>
              <a:buChar char="Ø"/>
            </a:pPr>
            <a:r>
              <a:rPr lang="de-DE" sz="2000" dirty="0">
                <a:solidFill>
                  <a:schemeClr val="tx1"/>
                </a:solidFill>
              </a:rPr>
              <a:t>Forderung kann nicht ohne die Hypothek/Hypothek kann nicht ohne die Forderung übertragen werden, § 1153 II</a:t>
            </a:r>
          </a:p>
          <a:p>
            <a:pPr marL="342900" indent="-342900">
              <a:buFont typeface="Wingdings" panose="05000000000000000000" pitchFamily="2" charset="2"/>
              <a:buChar char="Ø"/>
            </a:pPr>
            <a:r>
              <a:rPr lang="de-DE" sz="2000" dirty="0">
                <a:solidFill>
                  <a:schemeClr val="tx1"/>
                </a:solidFill>
              </a:rPr>
              <a:t>Übertragung der Hypothek:</a:t>
            </a:r>
          </a:p>
          <a:p>
            <a:pPr marL="800089" lvl="1" indent="-342900" algn="l">
              <a:buFont typeface="Symbol" panose="05050102010706020507" pitchFamily="18" charset="2"/>
              <a:buChar char="-"/>
            </a:pPr>
            <a:r>
              <a:rPr lang="de-DE" sz="2000" dirty="0">
                <a:solidFill>
                  <a:schemeClr val="tx1"/>
                </a:solidFill>
              </a:rPr>
              <a:t>Forderung (</a:t>
            </a:r>
            <a:r>
              <a:rPr lang="de-DE" sz="2000" dirty="0" err="1">
                <a:solidFill>
                  <a:schemeClr val="tx1"/>
                </a:solidFill>
              </a:rPr>
              <a:t>zB</a:t>
            </a:r>
            <a:r>
              <a:rPr lang="de-DE" sz="2000" dirty="0">
                <a:solidFill>
                  <a:schemeClr val="tx1"/>
                </a:solidFill>
              </a:rPr>
              <a:t> aus dem Darlehen) wird abgetreten,</a:t>
            </a:r>
          </a:p>
          <a:p>
            <a:pPr marL="800089" lvl="1" indent="-342900" algn="l">
              <a:buFont typeface="Symbol" panose="05050102010706020507" pitchFamily="18" charset="2"/>
              <a:buChar char="-"/>
            </a:pPr>
            <a:r>
              <a:rPr lang="de-DE" sz="2000" dirty="0">
                <a:solidFill>
                  <a:schemeClr val="tx1"/>
                </a:solidFill>
              </a:rPr>
              <a:t>Dabei geht die Hypothek kraft Gesetzes auf den neuen Gläubiger über, § 1153 I</a:t>
            </a:r>
          </a:p>
          <a:p>
            <a:pPr marL="800089" lvl="1" indent="-342900" algn="l">
              <a:buFont typeface="Symbol" panose="05050102010706020507" pitchFamily="18" charset="2"/>
              <a:buChar char="-"/>
            </a:pPr>
            <a:r>
              <a:rPr lang="de-DE" sz="2000" dirty="0">
                <a:solidFill>
                  <a:schemeClr val="tx1"/>
                </a:solidFill>
              </a:rPr>
              <a:t>„Abtretung der Hypothek“ =&gt; §§ 133, 157 =&gt; „Abtretung der Forderung“</a:t>
            </a:r>
          </a:p>
          <a:p>
            <a:pPr marL="342900" indent="-342900">
              <a:buFont typeface="Wingdings" panose="05000000000000000000" pitchFamily="2" charset="2"/>
              <a:buChar char="Ø"/>
            </a:pPr>
            <a:r>
              <a:rPr lang="de-DE" sz="2000" dirty="0">
                <a:solidFill>
                  <a:schemeClr val="tx1"/>
                </a:solidFill>
              </a:rPr>
              <a:t>Unterscheide</a:t>
            </a:r>
          </a:p>
          <a:p>
            <a:pPr marL="800089" lvl="1" indent="-342900" algn="l">
              <a:buFont typeface="Symbol" panose="05050102010706020507" pitchFamily="18" charset="2"/>
              <a:buChar char="-"/>
            </a:pPr>
            <a:r>
              <a:rPr lang="de-DE" sz="2000" dirty="0">
                <a:solidFill>
                  <a:schemeClr val="tx1"/>
                </a:solidFill>
              </a:rPr>
              <a:t>Briefhypothek:	§§ 398, 1154 I, II</a:t>
            </a:r>
          </a:p>
          <a:p>
            <a:pPr marL="1200127" lvl="2" indent="-285750" algn="l">
              <a:buFont typeface="Arial" panose="020B0604020202020204" pitchFamily="34" charset="0"/>
              <a:buChar char="•"/>
            </a:pPr>
            <a:r>
              <a:rPr lang="de-DE" sz="1800" dirty="0">
                <a:solidFill>
                  <a:schemeClr val="tx1"/>
                </a:solidFill>
              </a:rPr>
              <a:t>Schriftform der Abtretung im Brief </a:t>
            </a:r>
            <a:r>
              <a:rPr lang="de-DE" sz="1800" u="sng" dirty="0">
                <a:solidFill>
                  <a:schemeClr val="tx1"/>
                </a:solidFill>
              </a:rPr>
              <a:t>bzw. </a:t>
            </a:r>
            <a:r>
              <a:rPr lang="de-DE" sz="1800" dirty="0">
                <a:solidFill>
                  <a:schemeClr val="tx1"/>
                </a:solidFill>
              </a:rPr>
              <a:t>Eintragung im GB </a:t>
            </a:r>
            <a:r>
              <a:rPr lang="de-DE" sz="1800" u="sng" dirty="0">
                <a:solidFill>
                  <a:schemeClr val="tx1"/>
                </a:solidFill>
              </a:rPr>
              <a:t>und</a:t>
            </a:r>
            <a:r>
              <a:rPr lang="de-DE" sz="1800" dirty="0">
                <a:solidFill>
                  <a:schemeClr val="tx1"/>
                </a:solidFill>
              </a:rPr>
              <a:t> Briefübergabe</a:t>
            </a:r>
          </a:p>
          <a:p>
            <a:pPr marL="800089" lvl="1" indent="-342900" algn="l">
              <a:buFont typeface="Symbol" panose="05050102010706020507" pitchFamily="18" charset="2"/>
              <a:buChar char="-"/>
            </a:pPr>
            <a:r>
              <a:rPr lang="de-DE" sz="2000" dirty="0">
                <a:solidFill>
                  <a:schemeClr val="tx1"/>
                </a:solidFill>
              </a:rPr>
              <a:t>Buchhypothek:	§§ 398, 1154 III, 873</a:t>
            </a:r>
          </a:p>
          <a:p>
            <a:pPr marL="1200127" lvl="2" indent="-285750" algn="l">
              <a:buFont typeface="Arial" panose="020B0604020202020204" pitchFamily="34" charset="0"/>
              <a:buChar char="•"/>
            </a:pPr>
            <a:r>
              <a:rPr lang="de-DE" sz="1800" dirty="0">
                <a:solidFill>
                  <a:schemeClr val="tx1"/>
                </a:solidFill>
              </a:rPr>
              <a:t>Eintragung im Grundbuch</a:t>
            </a:r>
          </a:p>
          <a:p>
            <a:endParaRPr lang="de-DE" sz="2000" dirty="0">
              <a:solidFill>
                <a:schemeClr val="tx1"/>
              </a:solidFill>
            </a:endParaRPr>
          </a:p>
        </p:txBody>
      </p:sp>
      <p:sp>
        <p:nvSpPr>
          <p:cNvPr id="3" name="Titel 2"/>
          <p:cNvSpPr>
            <a:spLocks noGrp="1"/>
          </p:cNvSpPr>
          <p:nvPr>
            <p:ph type="title"/>
          </p:nvPr>
        </p:nvSpPr>
        <p:spPr/>
        <p:txBody>
          <a:bodyPr/>
          <a:lstStyle/>
          <a:p>
            <a:r>
              <a:rPr lang="de-DE" dirty="0"/>
              <a:t>Zweiterwerb der Hypothek: Grundregeln.</a:t>
            </a:r>
          </a:p>
        </p:txBody>
      </p:sp>
    </p:spTree>
    <p:extLst>
      <p:ext uri="{BB962C8B-B14F-4D97-AF65-F5344CB8AC3E}">
        <p14:creationId xmlns:p14="http://schemas.microsoft.com/office/powerpoint/2010/main" val="72544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p:cNvSpPr>
            <a:spLocks noGrp="1"/>
          </p:cNvSpPr>
          <p:nvPr>
            <p:ph type="title"/>
          </p:nvPr>
        </p:nvSpPr>
        <p:spPr/>
        <p:txBody>
          <a:bodyPr>
            <a:normAutofit/>
          </a:bodyPr>
          <a:lstStyle/>
          <a:p>
            <a:r>
              <a:rPr lang="de-DE" dirty="0"/>
              <a:t>Zweiterwerb der Hypothek: Schema</a:t>
            </a:r>
            <a:endParaRPr lang="de-DE" i="1" dirty="0"/>
          </a:p>
        </p:txBody>
      </p:sp>
      <p:sp>
        <p:nvSpPr>
          <p:cNvPr id="4" name="Inhaltsplatzhalter 3"/>
          <p:cNvSpPr>
            <a:spLocks noGrp="1"/>
          </p:cNvSpPr>
          <p:nvPr>
            <p:ph sz="half" idx="1"/>
          </p:nvPr>
        </p:nvSpPr>
        <p:spPr/>
        <p:txBody>
          <a:bodyPr>
            <a:normAutofit/>
          </a:bodyPr>
          <a:lstStyle/>
          <a:p>
            <a:pPr marL="0" indent="0">
              <a:buNone/>
            </a:pPr>
            <a:r>
              <a:rPr lang="de-DE" sz="2000" u="sng" dirty="0"/>
              <a:t>A. Tatbestand</a:t>
            </a:r>
          </a:p>
          <a:p>
            <a:pPr marL="571500" indent="-571500">
              <a:buFont typeface="+mj-lt"/>
              <a:buAutoNum type="romanUcPeriod"/>
            </a:pPr>
            <a:r>
              <a:rPr lang="de-DE" sz="2000" dirty="0">
                <a:solidFill>
                  <a:srgbClr val="CC0000"/>
                </a:solidFill>
              </a:rPr>
              <a:t>Abtretungsvertrag, § 398</a:t>
            </a:r>
          </a:p>
          <a:p>
            <a:pPr marL="571500" indent="-571500">
              <a:buFont typeface="+mj-lt"/>
              <a:buAutoNum type="romanUcPeriod"/>
            </a:pPr>
            <a:r>
              <a:rPr lang="de-DE" sz="2000" dirty="0"/>
              <a:t>Bestehen der Forderung</a:t>
            </a:r>
          </a:p>
          <a:p>
            <a:pPr marL="571500" indent="-571500">
              <a:buFont typeface="+mj-lt"/>
              <a:buAutoNum type="romanUcPeriod"/>
            </a:pPr>
            <a:r>
              <a:rPr lang="de-DE" sz="2000" dirty="0"/>
              <a:t>Kein Ausschluss</a:t>
            </a:r>
          </a:p>
          <a:p>
            <a:pPr marL="0" indent="0">
              <a:buNone/>
            </a:pPr>
            <a:r>
              <a:rPr lang="de-DE" sz="2000" u="sng" dirty="0"/>
              <a:t>B. Rechtsfolge</a:t>
            </a:r>
          </a:p>
          <a:p>
            <a:pPr>
              <a:buFont typeface="Wingdings" panose="05000000000000000000" pitchFamily="2" charset="2"/>
              <a:buChar char="Ø"/>
            </a:pPr>
            <a:r>
              <a:rPr lang="de-DE" sz="2000" dirty="0"/>
              <a:t>Übergang der gesicherten Forderung</a:t>
            </a:r>
          </a:p>
          <a:p>
            <a:pPr>
              <a:buFont typeface="Wingdings" panose="05000000000000000000" pitchFamily="2" charset="2"/>
              <a:buChar char="Ø"/>
            </a:pPr>
            <a:r>
              <a:rPr lang="de-DE" sz="2000" dirty="0"/>
              <a:t>Übergang der Hypothek als Nebenrecht, § 1153 I</a:t>
            </a:r>
          </a:p>
        </p:txBody>
      </p:sp>
      <p:sp>
        <p:nvSpPr>
          <p:cNvPr id="6" name="Inhaltsplatzhalter 5"/>
          <p:cNvSpPr>
            <a:spLocks noGrp="1"/>
          </p:cNvSpPr>
          <p:nvPr>
            <p:ph sz="half" idx="2"/>
          </p:nvPr>
        </p:nvSpPr>
        <p:spPr/>
        <p:txBody>
          <a:bodyPr>
            <a:normAutofit/>
          </a:bodyPr>
          <a:lstStyle/>
          <a:p>
            <a:pPr>
              <a:buFont typeface="Wingdings" panose="05000000000000000000" pitchFamily="2" charset="2"/>
              <a:buChar char="Ø"/>
            </a:pPr>
            <a:r>
              <a:rPr lang="de-DE" sz="2000" dirty="0"/>
              <a:t>Über die (Darlehens)</a:t>
            </a:r>
            <a:r>
              <a:rPr lang="de-DE" dirty="0"/>
              <a:t>F</a:t>
            </a:r>
            <a:r>
              <a:rPr lang="de-DE" sz="2000" dirty="0"/>
              <a:t>orderung</a:t>
            </a:r>
          </a:p>
          <a:p>
            <a:pPr>
              <a:buFont typeface="Wingdings" panose="05000000000000000000" pitchFamily="2" charset="2"/>
              <a:buChar char="Ø"/>
            </a:pPr>
            <a:r>
              <a:rPr lang="de-DE" sz="2000" dirty="0"/>
              <a:t>In der Form des § 1154</a:t>
            </a:r>
          </a:p>
          <a:p>
            <a:pPr lvl="1">
              <a:buFont typeface="Symbol" charset="2"/>
              <a:buChar char="-"/>
            </a:pPr>
            <a:r>
              <a:rPr lang="de-DE" sz="1800" dirty="0"/>
              <a:t>Abs. 1, 2 für die Briefhypothek:</a:t>
            </a:r>
          </a:p>
          <a:p>
            <a:pPr lvl="2">
              <a:buFont typeface="Symbol" charset="2"/>
              <a:buChar char="-"/>
            </a:pPr>
            <a:r>
              <a:rPr lang="de-DE" sz="1600" dirty="0"/>
              <a:t>Eintragung der Abtretungserklärung des Zedenten in Brief oder GB </a:t>
            </a:r>
            <a:r>
              <a:rPr lang="de-DE" sz="1600" u="sng" dirty="0"/>
              <a:t>und</a:t>
            </a:r>
          </a:p>
          <a:p>
            <a:pPr lvl="2">
              <a:buFont typeface="Symbol" charset="2"/>
              <a:buChar char="-"/>
            </a:pPr>
            <a:r>
              <a:rPr lang="de-DE" sz="1600" dirty="0"/>
              <a:t>Übergabe des Briefs</a:t>
            </a:r>
          </a:p>
          <a:p>
            <a:pPr lvl="1">
              <a:buFont typeface="Symbol" charset="2"/>
              <a:buChar char="-"/>
            </a:pPr>
            <a:r>
              <a:rPr lang="de-DE" sz="1800" dirty="0"/>
              <a:t>Abs. 3 für die Buchhypothek:</a:t>
            </a:r>
            <a:br>
              <a:rPr lang="de-DE" sz="1800" dirty="0"/>
            </a:br>
            <a:r>
              <a:rPr lang="de-DE" sz="1800" dirty="0"/>
              <a:t>Eintragung der Abtretung ins GB, § 873 I </a:t>
            </a:r>
          </a:p>
        </p:txBody>
      </p:sp>
      <p:sp>
        <p:nvSpPr>
          <p:cNvPr id="5" name="Textplatzhalter 4"/>
          <p:cNvSpPr>
            <a:spLocks noGrp="1"/>
          </p:cNvSpPr>
          <p:nvPr>
            <p:ph type="body" idx="10"/>
          </p:nvPr>
        </p:nvSpPr>
        <p:spPr/>
        <p:txBody>
          <a:bodyPr/>
          <a:lstStyle/>
          <a:p>
            <a:r>
              <a:rPr lang="de-DE" dirty="0"/>
              <a:t>„Übertragung der Hypothek“</a:t>
            </a:r>
          </a:p>
        </p:txBody>
      </p:sp>
      <p:sp>
        <p:nvSpPr>
          <p:cNvPr id="3" name="Textplatzhalter 2"/>
          <p:cNvSpPr>
            <a:spLocks noGrp="1"/>
          </p:cNvSpPr>
          <p:nvPr>
            <p:ph type="body" sz="quarter" idx="3"/>
          </p:nvPr>
        </p:nvSpPr>
        <p:spPr/>
        <p:txBody>
          <a:bodyPr/>
          <a:lstStyle/>
          <a:p>
            <a:r>
              <a:rPr lang="de-DE" dirty="0"/>
              <a:t>I. Abtretungsvertrag</a:t>
            </a:r>
          </a:p>
        </p:txBody>
      </p:sp>
    </p:spTree>
    <p:extLst>
      <p:ext uri="{BB962C8B-B14F-4D97-AF65-F5344CB8AC3E}">
        <p14:creationId xmlns:p14="http://schemas.microsoft.com/office/powerpoint/2010/main" val="387525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u="sng" dirty="0"/>
              <a:t>Übertragung der Hypothek</a:t>
            </a:r>
            <a:endParaRPr lang="de-DE" dirty="0"/>
          </a:p>
        </p:txBody>
      </p:sp>
      <p:sp>
        <p:nvSpPr>
          <p:cNvPr id="4" name="Inhaltsplatzhalter 2"/>
          <p:cNvSpPr txBox="1">
            <a:spLocks/>
          </p:cNvSpPr>
          <p:nvPr/>
        </p:nvSpPr>
        <p:spPr>
          <a:xfrm>
            <a:off x="3278385" y="1972408"/>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K</a:t>
            </a:r>
          </a:p>
        </p:txBody>
      </p:sp>
      <p:cxnSp>
        <p:nvCxnSpPr>
          <p:cNvPr id="5" name="Gerader Verbinder 14"/>
          <p:cNvCxnSpPr/>
          <p:nvPr/>
        </p:nvCxnSpPr>
        <p:spPr>
          <a:xfrm>
            <a:off x="4203700" y="2372315"/>
            <a:ext cx="3251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4624591" y="2357322"/>
            <a:ext cx="2086710" cy="369332"/>
          </a:xfrm>
          <a:prstGeom prst="rect">
            <a:avLst/>
          </a:prstGeom>
          <a:noFill/>
        </p:spPr>
        <p:txBody>
          <a:bodyPr wrap="square" rtlCol="0">
            <a:spAutoFit/>
          </a:bodyPr>
          <a:lstStyle/>
          <a:p>
            <a:r>
              <a:rPr lang="de-DE" dirty="0">
                <a:solidFill>
                  <a:schemeClr val="accent6">
                    <a:lumMod val="50000"/>
                  </a:schemeClr>
                </a:solidFill>
              </a:rPr>
              <a:t>§§ 873, 1113</a:t>
            </a:r>
          </a:p>
        </p:txBody>
      </p:sp>
      <p:sp>
        <p:nvSpPr>
          <p:cNvPr id="7" name="Inhaltsplatzhalter 2"/>
          <p:cNvSpPr txBox="1">
            <a:spLocks/>
          </p:cNvSpPr>
          <p:nvPr/>
        </p:nvSpPr>
        <p:spPr>
          <a:xfrm>
            <a:off x="7731173" y="1972407"/>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B</a:t>
            </a:r>
          </a:p>
        </p:txBody>
      </p:sp>
      <p:cxnSp>
        <p:nvCxnSpPr>
          <p:cNvPr id="8" name="Gerader Verbinder 14"/>
          <p:cNvCxnSpPr/>
          <p:nvPr/>
        </p:nvCxnSpPr>
        <p:spPr>
          <a:xfrm>
            <a:off x="4203700" y="2124608"/>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624591" y="1747780"/>
            <a:ext cx="2586569" cy="369332"/>
          </a:xfrm>
          <a:prstGeom prst="rect">
            <a:avLst/>
          </a:prstGeom>
          <a:noFill/>
        </p:spPr>
        <p:txBody>
          <a:bodyPr wrap="square" rtlCol="0">
            <a:spAutoFit/>
          </a:bodyPr>
          <a:lstStyle/>
          <a:p>
            <a:r>
              <a:rPr lang="de-DE" dirty="0">
                <a:solidFill>
                  <a:srgbClr val="C00000"/>
                </a:solidFill>
              </a:rPr>
              <a:t>§ 488</a:t>
            </a:r>
          </a:p>
        </p:txBody>
      </p:sp>
      <p:sp>
        <p:nvSpPr>
          <p:cNvPr id="10" name="Inhaltsplatzhalter 2"/>
          <p:cNvSpPr txBox="1">
            <a:spLocks/>
          </p:cNvSpPr>
          <p:nvPr/>
        </p:nvSpPr>
        <p:spPr>
          <a:xfrm>
            <a:off x="7763888" y="4100201"/>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D</a:t>
            </a:r>
          </a:p>
        </p:txBody>
      </p:sp>
      <p:cxnSp>
        <p:nvCxnSpPr>
          <p:cNvPr id="11" name="Gerader Verbinder 23"/>
          <p:cNvCxnSpPr/>
          <p:nvPr/>
        </p:nvCxnSpPr>
        <p:spPr>
          <a:xfrm>
            <a:off x="8111182" y="2663183"/>
            <a:ext cx="0" cy="1257574"/>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4"/>
          <p:cNvCxnSpPr/>
          <p:nvPr/>
        </p:nvCxnSpPr>
        <p:spPr>
          <a:xfrm>
            <a:off x="7838029" y="2663183"/>
            <a:ext cx="0" cy="125757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6371013" y="3103482"/>
            <a:ext cx="2586569" cy="369332"/>
          </a:xfrm>
          <a:prstGeom prst="rect">
            <a:avLst/>
          </a:prstGeom>
          <a:noFill/>
        </p:spPr>
        <p:txBody>
          <a:bodyPr wrap="square" rtlCol="0">
            <a:spAutoFit/>
          </a:bodyPr>
          <a:lstStyle/>
          <a:p>
            <a:r>
              <a:rPr lang="de-DE" dirty="0">
                <a:solidFill>
                  <a:srgbClr val="C00000"/>
                </a:solidFill>
              </a:rPr>
              <a:t>§§ 433, 453</a:t>
            </a:r>
          </a:p>
        </p:txBody>
      </p:sp>
      <p:sp>
        <p:nvSpPr>
          <p:cNvPr id="14" name="Textfeld 13"/>
          <p:cNvSpPr txBox="1"/>
          <p:nvPr/>
        </p:nvSpPr>
        <p:spPr>
          <a:xfrm>
            <a:off x="8179678" y="3115237"/>
            <a:ext cx="3745622" cy="1200329"/>
          </a:xfrm>
          <a:prstGeom prst="rect">
            <a:avLst/>
          </a:prstGeom>
          <a:noFill/>
        </p:spPr>
        <p:txBody>
          <a:bodyPr wrap="square" rtlCol="0">
            <a:spAutoFit/>
          </a:bodyPr>
          <a:lstStyle/>
          <a:p>
            <a:r>
              <a:rPr lang="de-DE" dirty="0">
                <a:solidFill>
                  <a:schemeClr val="accent6">
                    <a:lumMod val="50000"/>
                  </a:schemeClr>
                </a:solidFill>
              </a:rPr>
              <a:t>§ 398 (Abtretung)</a:t>
            </a:r>
          </a:p>
          <a:p>
            <a:pPr marL="285750" indent="-285750">
              <a:buFont typeface="Wingdings" panose="05000000000000000000" pitchFamily="2" charset="2"/>
              <a:buChar char="Ø"/>
            </a:pPr>
            <a:r>
              <a:rPr lang="de-DE" dirty="0">
                <a:solidFill>
                  <a:schemeClr val="accent6">
                    <a:lumMod val="50000"/>
                  </a:schemeClr>
                </a:solidFill>
              </a:rPr>
              <a:t>Über die Forderung aus § 488</a:t>
            </a:r>
          </a:p>
          <a:p>
            <a:pPr marL="285750" indent="-285750">
              <a:buFont typeface="Wingdings" panose="05000000000000000000" pitchFamily="2" charset="2"/>
              <a:buChar char="Ø"/>
            </a:pPr>
            <a:r>
              <a:rPr lang="de-DE" dirty="0">
                <a:solidFill>
                  <a:schemeClr val="accent6">
                    <a:lumMod val="50000"/>
                  </a:schemeClr>
                </a:solidFill>
              </a:rPr>
              <a:t>Übergang der Hypothek als Nebenrecht, § 1153 I</a:t>
            </a:r>
          </a:p>
        </p:txBody>
      </p:sp>
      <p:sp>
        <p:nvSpPr>
          <p:cNvPr id="15" name="Ellipse 2"/>
          <p:cNvSpPr/>
          <p:nvPr/>
        </p:nvSpPr>
        <p:spPr>
          <a:xfrm>
            <a:off x="8246488" y="1500263"/>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16" name="Ellipse 17"/>
          <p:cNvSpPr/>
          <p:nvPr/>
        </p:nvSpPr>
        <p:spPr>
          <a:xfrm>
            <a:off x="8248855" y="4706701"/>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17" name="Ellipse 20"/>
          <p:cNvSpPr/>
          <p:nvPr/>
        </p:nvSpPr>
        <p:spPr>
          <a:xfrm>
            <a:off x="8733786" y="1500263"/>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28"/>
          <p:cNvSpPr/>
          <p:nvPr/>
        </p:nvSpPr>
        <p:spPr>
          <a:xfrm>
            <a:off x="8736153" y="4706701"/>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29"/>
          <p:cNvSpPr/>
          <p:nvPr/>
        </p:nvSpPr>
        <p:spPr>
          <a:xfrm>
            <a:off x="3188835" y="5758507"/>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20" name="Textfeld 19"/>
          <p:cNvSpPr txBox="1"/>
          <p:nvPr/>
        </p:nvSpPr>
        <p:spPr>
          <a:xfrm>
            <a:off x="3581236" y="5758507"/>
            <a:ext cx="2086710" cy="369332"/>
          </a:xfrm>
          <a:prstGeom prst="rect">
            <a:avLst/>
          </a:prstGeom>
          <a:noFill/>
        </p:spPr>
        <p:txBody>
          <a:bodyPr wrap="square" rtlCol="0">
            <a:spAutoFit/>
          </a:bodyPr>
          <a:lstStyle/>
          <a:p>
            <a:r>
              <a:rPr lang="de-DE" dirty="0"/>
              <a:t>Forderung</a:t>
            </a:r>
          </a:p>
        </p:txBody>
      </p:sp>
      <p:sp>
        <p:nvSpPr>
          <p:cNvPr id="21" name="Ellipse 31"/>
          <p:cNvSpPr/>
          <p:nvPr/>
        </p:nvSpPr>
        <p:spPr>
          <a:xfrm>
            <a:off x="4780451" y="5758507"/>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149783" y="5758507"/>
            <a:ext cx="2086710" cy="369332"/>
          </a:xfrm>
          <a:prstGeom prst="rect">
            <a:avLst/>
          </a:prstGeom>
          <a:noFill/>
        </p:spPr>
        <p:txBody>
          <a:bodyPr wrap="square" rtlCol="0">
            <a:spAutoFit/>
          </a:bodyPr>
          <a:lstStyle/>
          <a:p>
            <a:r>
              <a:rPr lang="de-DE" dirty="0"/>
              <a:t>Hypothek</a:t>
            </a:r>
          </a:p>
        </p:txBody>
      </p:sp>
      <p:cxnSp>
        <p:nvCxnSpPr>
          <p:cNvPr id="23" name="Gerader Verbinder 14"/>
          <p:cNvCxnSpPr/>
          <p:nvPr/>
        </p:nvCxnSpPr>
        <p:spPr>
          <a:xfrm>
            <a:off x="414295" y="5994998"/>
            <a:ext cx="34461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781980" y="5773501"/>
            <a:ext cx="2086710" cy="369332"/>
          </a:xfrm>
          <a:prstGeom prst="rect">
            <a:avLst/>
          </a:prstGeom>
          <a:noFill/>
        </p:spPr>
        <p:txBody>
          <a:bodyPr wrap="square" rtlCol="0">
            <a:spAutoFit/>
          </a:bodyPr>
          <a:lstStyle/>
          <a:p>
            <a:r>
              <a:rPr lang="de-DE" dirty="0" err="1"/>
              <a:t>schuldR</a:t>
            </a:r>
            <a:r>
              <a:rPr lang="de-DE" dirty="0"/>
              <a:t>.</a:t>
            </a:r>
          </a:p>
        </p:txBody>
      </p:sp>
      <p:sp>
        <p:nvSpPr>
          <p:cNvPr id="25" name="Textfeld 24"/>
          <p:cNvSpPr txBox="1"/>
          <p:nvPr/>
        </p:nvSpPr>
        <p:spPr>
          <a:xfrm>
            <a:off x="2194667" y="5773501"/>
            <a:ext cx="2086710" cy="369332"/>
          </a:xfrm>
          <a:prstGeom prst="rect">
            <a:avLst/>
          </a:prstGeom>
          <a:noFill/>
        </p:spPr>
        <p:txBody>
          <a:bodyPr wrap="square" rtlCol="0">
            <a:spAutoFit/>
          </a:bodyPr>
          <a:lstStyle/>
          <a:p>
            <a:r>
              <a:rPr lang="de-DE" dirty="0"/>
              <a:t>dinglich</a:t>
            </a:r>
          </a:p>
        </p:txBody>
      </p:sp>
      <p:cxnSp>
        <p:nvCxnSpPr>
          <p:cNvPr id="26" name="Gerader Verbinder 37"/>
          <p:cNvCxnSpPr/>
          <p:nvPr/>
        </p:nvCxnSpPr>
        <p:spPr>
          <a:xfrm>
            <a:off x="1714200" y="5994998"/>
            <a:ext cx="34217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495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childTnLst>
                                </p:cTn>
                              </p:par>
                              <p:par>
                                <p:cTn id="60" presetID="1" presetClass="exit" presetSubtype="0" fill="hold" grpId="1" nodeType="withEffect">
                                  <p:stCondLst>
                                    <p:cond delay="0"/>
                                  </p:stCondLst>
                                  <p:childTnLst>
                                    <p:set>
                                      <p:cBhvr>
                                        <p:cTn id="61" dur="1" fill="hold">
                                          <p:stCondLst>
                                            <p:cond delay="0"/>
                                          </p:stCondLst>
                                        </p:cTn>
                                        <p:tgtEl>
                                          <p:spTgt spid="15"/>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childTnLst>
                                </p:cTn>
                              </p:par>
                              <p:par>
                                <p:cTn id="70" presetID="1" presetClass="exit" presetSubtype="0" fill="hold" grpId="1" nodeType="withEffect">
                                  <p:stCondLst>
                                    <p:cond delay="0"/>
                                  </p:stCondLst>
                                  <p:childTnLst>
                                    <p:set>
                                      <p:cBhvr>
                                        <p:cTn id="71"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9" grpId="0"/>
      <p:bldP spid="10" grpId="0" animBg="1"/>
      <p:bldP spid="13" grpId="0"/>
      <p:bldP spid="14" grpId="0"/>
      <p:bldP spid="15" grpId="0" animBg="1"/>
      <p:bldP spid="15" grpId="1" animBg="1"/>
      <p:bldP spid="16" grpId="0" animBg="1"/>
      <p:bldP spid="17" grpId="0" animBg="1"/>
      <p:bldP spid="17" grpId="1" animBg="1"/>
      <p:bldP spid="1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Übertragung (Zweiterwerb) der Grundschuld</a:t>
            </a:r>
          </a:p>
        </p:txBody>
      </p:sp>
      <p:sp>
        <p:nvSpPr>
          <p:cNvPr id="4" name="Inhaltsplatzhalter 3"/>
          <p:cNvSpPr>
            <a:spLocks noGrp="1"/>
          </p:cNvSpPr>
          <p:nvPr>
            <p:ph sz="half" idx="1"/>
          </p:nvPr>
        </p:nvSpPr>
        <p:spPr/>
        <p:txBody>
          <a:bodyPr/>
          <a:lstStyle/>
          <a:p>
            <a:pPr marL="0" indent="0">
              <a:buNone/>
            </a:pPr>
            <a:r>
              <a:rPr lang="de-DE" u="sng" dirty="0"/>
              <a:t>A. Tatbestand</a:t>
            </a:r>
          </a:p>
          <a:p>
            <a:pPr marL="571500" indent="-571500">
              <a:buFont typeface="+mj-lt"/>
              <a:buAutoNum type="romanUcPeriod"/>
            </a:pPr>
            <a:r>
              <a:rPr lang="de-DE" dirty="0">
                <a:solidFill>
                  <a:srgbClr val="CC0000"/>
                </a:solidFill>
              </a:rPr>
              <a:t>Abtretungsvertrag, § 398</a:t>
            </a:r>
          </a:p>
          <a:p>
            <a:pPr marL="571500" indent="-571500">
              <a:buFont typeface="+mj-lt"/>
              <a:buAutoNum type="romanUcPeriod"/>
            </a:pPr>
            <a:r>
              <a:rPr lang="de-DE" dirty="0"/>
              <a:t>Bestehen der GS in der Person des Zedenten</a:t>
            </a:r>
          </a:p>
          <a:p>
            <a:pPr marL="571500" indent="-571500">
              <a:buFont typeface="+mj-lt"/>
              <a:buAutoNum type="romanUcPeriod"/>
            </a:pPr>
            <a:r>
              <a:rPr lang="de-DE" dirty="0"/>
              <a:t>Kein Ausschluss</a:t>
            </a:r>
          </a:p>
          <a:p>
            <a:pPr marL="0" indent="0">
              <a:buNone/>
            </a:pPr>
            <a:r>
              <a:rPr lang="de-DE" u="sng" dirty="0"/>
              <a:t>B. Rechtsfolge</a:t>
            </a:r>
          </a:p>
          <a:p>
            <a:pPr>
              <a:buFont typeface="Wingdings" charset="2"/>
              <a:buChar char="Ø"/>
            </a:pPr>
            <a:r>
              <a:rPr lang="de-DE" dirty="0"/>
              <a:t>Übergang der GS</a:t>
            </a:r>
          </a:p>
        </p:txBody>
      </p:sp>
      <p:sp>
        <p:nvSpPr>
          <p:cNvPr id="6" name="Inhaltsplatzhalter 5"/>
          <p:cNvSpPr>
            <a:spLocks noGrp="1"/>
          </p:cNvSpPr>
          <p:nvPr>
            <p:ph sz="half" idx="2"/>
          </p:nvPr>
        </p:nvSpPr>
        <p:spPr/>
        <p:txBody>
          <a:bodyPr/>
          <a:lstStyle/>
          <a:p>
            <a:pPr>
              <a:buFont typeface="Wingdings" charset="2"/>
              <a:buChar char="Ø"/>
            </a:pPr>
            <a:r>
              <a:rPr lang="de-DE" dirty="0"/>
              <a:t>Über die </a:t>
            </a:r>
            <a:r>
              <a:rPr lang="de-DE" b="1" u="sng" dirty="0">
                <a:solidFill>
                  <a:srgbClr val="FF0000"/>
                </a:solidFill>
              </a:rPr>
              <a:t>Grundschuld direkt</a:t>
            </a:r>
            <a:endParaRPr lang="de-DE" dirty="0"/>
          </a:p>
          <a:p>
            <a:pPr marL="0" indent="0">
              <a:buNone/>
            </a:pPr>
            <a:r>
              <a:rPr lang="de-DE" dirty="0"/>
              <a:t>In der Form des §§ 1192, 1154</a:t>
            </a:r>
          </a:p>
          <a:p>
            <a:pPr lvl="1">
              <a:buFont typeface="Symbol" charset="2"/>
              <a:buChar char="-"/>
            </a:pPr>
            <a:r>
              <a:rPr lang="de-DE" dirty="0"/>
              <a:t>Abs. 1 für die Brief-GS:</a:t>
            </a:r>
          </a:p>
          <a:p>
            <a:pPr lvl="2">
              <a:buFont typeface="Symbol" charset="2"/>
              <a:buChar char="-"/>
            </a:pPr>
            <a:r>
              <a:rPr lang="de-DE" dirty="0"/>
              <a:t>Eintragung der Abtretung in Brief oder GB und</a:t>
            </a:r>
          </a:p>
          <a:p>
            <a:pPr lvl="2">
              <a:buFont typeface="Symbol" charset="2"/>
              <a:buChar char="-"/>
            </a:pPr>
            <a:r>
              <a:rPr lang="de-DE" dirty="0"/>
              <a:t>Übergabe des Briefs</a:t>
            </a:r>
          </a:p>
          <a:p>
            <a:pPr lvl="1">
              <a:buFont typeface="Symbol" charset="2"/>
              <a:buChar char="-"/>
            </a:pPr>
            <a:r>
              <a:rPr lang="de-DE" dirty="0"/>
              <a:t>Abs. 3 für die Buch-GS:</a:t>
            </a:r>
            <a:br>
              <a:rPr lang="de-DE" dirty="0"/>
            </a:br>
            <a:r>
              <a:rPr lang="de-DE" dirty="0"/>
              <a:t>Eintragung der Abtretung ins GB</a:t>
            </a:r>
          </a:p>
          <a:p>
            <a:pPr lvl="1">
              <a:buFont typeface="Symbol" charset="2"/>
              <a:buChar char="-"/>
            </a:pPr>
            <a:r>
              <a:rPr lang="de-DE" dirty="0">
                <a:solidFill>
                  <a:srgbClr val="FF0000"/>
                </a:solidFill>
              </a:rPr>
              <a:t>Beachte: § 1154 gilt wg. § 1192 I </a:t>
            </a:r>
            <a:r>
              <a:rPr lang="de-DE" i="1" dirty="0">
                <a:solidFill>
                  <a:srgbClr val="FF0000"/>
                </a:solidFill>
              </a:rPr>
              <a:t>direkt</a:t>
            </a:r>
            <a:r>
              <a:rPr lang="de-DE" dirty="0">
                <a:solidFill>
                  <a:srgbClr val="FF0000"/>
                </a:solidFill>
              </a:rPr>
              <a:t> für die GS, nicht für die </a:t>
            </a:r>
            <a:r>
              <a:rPr lang="de-DE" dirty="0" err="1">
                <a:solidFill>
                  <a:srgbClr val="FF0000"/>
                </a:solidFill>
              </a:rPr>
              <a:t>Fdg</a:t>
            </a:r>
            <a:r>
              <a:rPr lang="de-DE" dirty="0">
                <a:solidFill>
                  <a:srgbClr val="FF0000"/>
                </a:solidFill>
              </a:rPr>
              <a:t>.</a:t>
            </a:r>
          </a:p>
        </p:txBody>
      </p:sp>
      <p:sp>
        <p:nvSpPr>
          <p:cNvPr id="5" name="Textplatzhalter 4"/>
          <p:cNvSpPr>
            <a:spLocks noGrp="1"/>
          </p:cNvSpPr>
          <p:nvPr>
            <p:ph type="body" idx="10"/>
          </p:nvPr>
        </p:nvSpPr>
        <p:spPr/>
        <p:txBody>
          <a:bodyPr/>
          <a:lstStyle/>
          <a:p>
            <a:r>
              <a:rPr lang="de-DE" dirty="0"/>
              <a:t>I. Abtretungsvertrag</a:t>
            </a:r>
          </a:p>
        </p:txBody>
      </p:sp>
      <p:sp>
        <p:nvSpPr>
          <p:cNvPr id="3" name="Textplatzhalter 2"/>
          <p:cNvSpPr>
            <a:spLocks noGrp="1"/>
          </p:cNvSpPr>
          <p:nvPr>
            <p:ph type="body" sz="quarter" idx="3"/>
          </p:nvPr>
        </p:nvSpPr>
        <p:spPr/>
        <p:txBody>
          <a:bodyPr/>
          <a:lstStyle/>
          <a:p>
            <a:r>
              <a:rPr lang="de-DE" dirty="0"/>
              <a:t>„Übertragung der Grundschuld“</a:t>
            </a:r>
          </a:p>
        </p:txBody>
      </p:sp>
    </p:spTree>
    <p:extLst>
      <p:ext uri="{BB962C8B-B14F-4D97-AF65-F5344CB8AC3E}">
        <p14:creationId xmlns:p14="http://schemas.microsoft.com/office/powerpoint/2010/main" val="313089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u="sng" dirty="0"/>
              <a:t>Übertragung der Grundschuld</a:t>
            </a:r>
            <a:endParaRPr lang="de-DE" dirty="0"/>
          </a:p>
        </p:txBody>
      </p:sp>
      <p:sp>
        <p:nvSpPr>
          <p:cNvPr id="4" name="Inhaltsplatzhalter 2"/>
          <p:cNvSpPr txBox="1">
            <a:spLocks/>
          </p:cNvSpPr>
          <p:nvPr/>
        </p:nvSpPr>
        <p:spPr>
          <a:xfrm>
            <a:off x="3278385" y="1972408"/>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K</a:t>
            </a:r>
          </a:p>
        </p:txBody>
      </p:sp>
      <p:cxnSp>
        <p:nvCxnSpPr>
          <p:cNvPr id="5" name="Gerader Verbinder 14"/>
          <p:cNvCxnSpPr/>
          <p:nvPr/>
        </p:nvCxnSpPr>
        <p:spPr>
          <a:xfrm>
            <a:off x="4203700" y="2372315"/>
            <a:ext cx="3251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4624591" y="2357322"/>
            <a:ext cx="2086710" cy="369332"/>
          </a:xfrm>
          <a:prstGeom prst="rect">
            <a:avLst/>
          </a:prstGeom>
          <a:noFill/>
        </p:spPr>
        <p:txBody>
          <a:bodyPr wrap="square" rtlCol="0">
            <a:spAutoFit/>
          </a:bodyPr>
          <a:lstStyle/>
          <a:p>
            <a:r>
              <a:rPr lang="de-DE" dirty="0">
                <a:solidFill>
                  <a:schemeClr val="accent6">
                    <a:lumMod val="50000"/>
                  </a:schemeClr>
                </a:solidFill>
              </a:rPr>
              <a:t>§§ 873, 1191 I</a:t>
            </a:r>
          </a:p>
        </p:txBody>
      </p:sp>
      <p:sp>
        <p:nvSpPr>
          <p:cNvPr id="7" name="Inhaltsplatzhalter 2"/>
          <p:cNvSpPr txBox="1">
            <a:spLocks/>
          </p:cNvSpPr>
          <p:nvPr/>
        </p:nvSpPr>
        <p:spPr>
          <a:xfrm>
            <a:off x="7731173" y="1972407"/>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B</a:t>
            </a:r>
          </a:p>
        </p:txBody>
      </p:sp>
      <p:cxnSp>
        <p:nvCxnSpPr>
          <p:cNvPr id="8" name="Gerader Verbinder 14"/>
          <p:cNvCxnSpPr/>
          <p:nvPr/>
        </p:nvCxnSpPr>
        <p:spPr>
          <a:xfrm>
            <a:off x="4203700" y="2124608"/>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624591" y="1747780"/>
            <a:ext cx="2586569" cy="369332"/>
          </a:xfrm>
          <a:prstGeom prst="rect">
            <a:avLst/>
          </a:prstGeom>
          <a:noFill/>
        </p:spPr>
        <p:txBody>
          <a:bodyPr wrap="square" rtlCol="0">
            <a:spAutoFit/>
          </a:bodyPr>
          <a:lstStyle/>
          <a:p>
            <a:r>
              <a:rPr lang="de-DE" dirty="0">
                <a:solidFill>
                  <a:srgbClr val="C00000"/>
                </a:solidFill>
              </a:rPr>
              <a:t>§ 488</a:t>
            </a:r>
          </a:p>
        </p:txBody>
      </p:sp>
      <p:sp>
        <p:nvSpPr>
          <p:cNvPr id="10" name="Inhaltsplatzhalter 2"/>
          <p:cNvSpPr txBox="1">
            <a:spLocks/>
          </p:cNvSpPr>
          <p:nvPr/>
        </p:nvSpPr>
        <p:spPr>
          <a:xfrm>
            <a:off x="7763888" y="4100201"/>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D</a:t>
            </a:r>
          </a:p>
        </p:txBody>
      </p:sp>
      <p:cxnSp>
        <p:nvCxnSpPr>
          <p:cNvPr id="11" name="Gerader Verbinder 23"/>
          <p:cNvCxnSpPr/>
          <p:nvPr/>
        </p:nvCxnSpPr>
        <p:spPr>
          <a:xfrm>
            <a:off x="8111182" y="2663183"/>
            <a:ext cx="0" cy="1257574"/>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4"/>
          <p:cNvCxnSpPr/>
          <p:nvPr/>
        </p:nvCxnSpPr>
        <p:spPr>
          <a:xfrm>
            <a:off x="7838029" y="2663183"/>
            <a:ext cx="0" cy="125757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6371013" y="3103482"/>
            <a:ext cx="2586569" cy="369332"/>
          </a:xfrm>
          <a:prstGeom prst="rect">
            <a:avLst/>
          </a:prstGeom>
          <a:noFill/>
        </p:spPr>
        <p:txBody>
          <a:bodyPr wrap="square" rtlCol="0">
            <a:spAutoFit/>
          </a:bodyPr>
          <a:lstStyle/>
          <a:p>
            <a:r>
              <a:rPr lang="de-DE" dirty="0">
                <a:solidFill>
                  <a:srgbClr val="C00000"/>
                </a:solidFill>
              </a:rPr>
              <a:t>§§ 433, 453</a:t>
            </a:r>
          </a:p>
        </p:txBody>
      </p:sp>
      <p:sp>
        <p:nvSpPr>
          <p:cNvPr id="14" name="Textfeld 13"/>
          <p:cNvSpPr txBox="1"/>
          <p:nvPr/>
        </p:nvSpPr>
        <p:spPr>
          <a:xfrm>
            <a:off x="8179678" y="3115237"/>
            <a:ext cx="3745622" cy="646331"/>
          </a:xfrm>
          <a:prstGeom prst="rect">
            <a:avLst/>
          </a:prstGeom>
          <a:noFill/>
        </p:spPr>
        <p:txBody>
          <a:bodyPr wrap="square" rtlCol="0">
            <a:spAutoFit/>
          </a:bodyPr>
          <a:lstStyle/>
          <a:p>
            <a:r>
              <a:rPr lang="de-DE" dirty="0">
                <a:solidFill>
                  <a:schemeClr val="accent6">
                    <a:lumMod val="50000"/>
                  </a:schemeClr>
                </a:solidFill>
              </a:rPr>
              <a:t>§ 398 (Abtretung)</a:t>
            </a:r>
          </a:p>
          <a:p>
            <a:pPr marL="285750" indent="-285750">
              <a:buFont typeface="Wingdings" panose="05000000000000000000" pitchFamily="2" charset="2"/>
              <a:buChar char="Ø"/>
            </a:pPr>
            <a:r>
              <a:rPr lang="de-DE" dirty="0">
                <a:solidFill>
                  <a:schemeClr val="accent6">
                    <a:lumMod val="50000"/>
                  </a:schemeClr>
                </a:solidFill>
              </a:rPr>
              <a:t>Übergang der Grundschuld direkt</a:t>
            </a:r>
          </a:p>
        </p:txBody>
      </p:sp>
      <p:sp>
        <p:nvSpPr>
          <p:cNvPr id="15" name="Ellipse 2"/>
          <p:cNvSpPr/>
          <p:nvPr/>
        </p:nvSpPr>
        <p:spPr>
          <a:xfrm>
            <a:off x="8246488" y="1500263"/>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17" name="Ellipse 20"/>
          <p:cNvSpPr/>
          <p:nvPr/>
        </p:nvSpPr>
        <p:spPr>
          <a:xfrm>
            <a:off x="8733786" y="1500263"/>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28"/>
          <p:cNvSpPr/>
          <p:nvPr/>
        </p:nvSpPr>
        <p:spPr>
          <a:xfrm>
            <a:off x="8736153" y="4706701"/>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29"/>
          <p:cNvSpPr/>
          <p:nvPr/>
        </p:nvSpPr>
        <p:spPr>
          <a:xfrm>
            <a:off x="3188835" y="5758507"/>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20" name="Textfeld 19"/>
          <p:cNvSpPr txBox="1"/>
          <p:nvPr/>
        </p:nvSpPr>
        <p:spPr>
          <a:xfrm>
            <a:off x="3581236" y="5758507"/>
            <a:ext cx="2086710" cy="369332"/>
          </a:xfrm>
          <a:prstGeom prst="rect">
            <a:avLst/>
          </a:prstGeom>
          <a:noFill/>
        </p:spPr>
        <p:txBody>
          <a:bodyPr wrap="square" rtlCol="0">
            <a:spAutoFit/>
          </a:bodyPr>
          <a:lstStyle/>
          <a:p>
            <a:r>
              <a:rPr lang="de-DE" dirty="0"/>
              <a:t>Forderung</a:t>
            </a:r>
          </a:p>
        </p:txBody>
      </p:sp>
      <p:sp>
        <p:nvSpPr>
          <p:cNvPr id="21" name="Ellipse 31"/>
          <p:cNvSpPr/>
          <p:nvPr/>
        </p:nvSpPr>
        <p:spPr>
          <a:xfrm>
            <a:off x="4780451" y="5758507"/>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149783" y="5758507"/>
            <a:ext cx="2086710" cy="369332"/>
          </a:xfrm>
          <a:prstGeom prst="rect">
            <a:avLst/>
          </a:prstGeom>
          <a:noFill/>
        </p:spPr>
        <p:txBody>
          <a:bodyPr wrap="square" rtlCol="0">
            <a:spAutoFit/>
          </a:bodyPr>
          <a:lstStyle/>
          <a:p>
            <a:r>
              <a:rPr lang="de-DE" dirty="0"/>
              <a:t>Hypothek</a:t>
            </a:r>
          </a:p>
        </p:txBody>
      </p:sp>
      <p:cxnSp>
        <p:nvCxnSpPr>
          <p:cNvPr id="23" name="Gerader Verbinder 14"/>
          <p:cNvCxnSpPr/>
          <p:nvPr/>
        </p:nvCxnSpPr>
        <p:spPr>
          <a:xfrm>
            <a:off x="414295" y="5994998"/>
            <a:ext cx="34461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781980" y="5773501"/>
            <a:ext cx="2086710" cy="369332"/>
          </a:xfrm>
          <a:prstGeom prst="rect">
            <a:avLst/>
          </a:prstGeom>
          <a:noFill/>
        </p:spPr>
        <p:txBody>
          <a:bodyPr wrap="square" rtlCol="0">
            <a:spAutoFit/>
          </a:bodyPr>
          <a:lstStyle/>
          <a:p>
            <a:r>
              <a:rPr lang="de-DE" dirty="0" err="1"/>
              <a:t>schuldR</a:t>
            </a:r>
            <a:r>
              <a:rPr lang="de-DE" dirty="0"/>
              <a:t>.</a:t>
            </a:r>
          </a:p>
        </p:txBody>
      </p:sp>
      <p:sp>
        <p:nvSpPr>
          <p:cNvPr id="25" name="Textfeld 24"/>
          <p:cNvSpPr txBox="1"/>
          <p:nvPr/>
        </p:nvSpPr>
        <p:spPr>
          <a:xfrm>
            <a:off x="2194667" y="5773501"/>
            <a:ext cx="2086710" cy="369332"/>
          </a:xfrm>
          <a:prstGeom prst="rect">
            <a:avLst/>
          </a:prstGeom>
          <a:noFill/>
        </p:spPr>
        <p:txBody>
          <a:bodyPr wrap="square" rtlCol="0">
            <a:spAutoFit/>
          </a:bodyPr>
          <a:lstStyle/>
          <a:p>
            <a:r>
              <a:rPr lang="de-DE" dirty="0"/>
              <a:t>dinglich</a:t>
            </a:r>
          </a:p>
        </p:txBody>
      </p:sp>
      <p:cxnSp>
        <p:nvCxnSpPr>
          <p:cNvPr id="26" name="Gerader Verbinder 37"/>
          <p:cNvCxnSpPr/>
          <p:nvPr/>
        </p:nvCxnSpPr>
        <p:spPr>
          <a:xfrm>
            <a:off x="1714200" y="5994998"/>
            <a:ext cx="34217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0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childTnLst>
                                </p:cTn>
                              </p:par>
                              <p:par>
                                <p:cTn id="60" presetID="1" presetClass="exit" presetSubtype="0" fill="hold" grpId="1" nodeType="withEffect">
                                  <p:stCondLst>
                                    <p:cond delay="0"/>
                                  </p:stCondLst>
                                  <p:childTnLst>
                                    <p:set>
                                      <p:cBhvr>
                                        <p:cTn id="61"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9" grpId="0"/>
      <p:bldP spid="10" grpId="0" animBg="1"/>
      <p:bldP spid="13" grpId="0"/>
      <p:bldP spid="14" grpId="0"/>
      <p:bldP spid="15" grpId="0" animBg="1"/>
      <p:bldP spid="17" grpId="0" animBg="1"/>
      <p:bldP spid="17" grpId="1" animBg="1"/>
      <p:bldP spid="1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F1128D-9D6D-C693-DA93-C603C8BF3B2D}"/>
              </a:ext>
            </a:extLst>
          </p:cNvPr>
          <p:cNvSpPr>
            <a:spLocks noGrp="1"/>
          </p:cNvSpPr>
          <p:nvPr>
            <p:ph type="ctrTitle"/>
          </p:nvPr>
        </p:nvSpPr>
        <p:spPr/>
        <p:txBody>
          <a:bodyPr/>
          <a:lstStyle/>
          <a:p>
            <a:r>
              <a:rPr lang="de-DE" dirty="0"/>
              <a:t>Gutgläubiger Zweiterwerb</a:t>
            </a:r>
          </a:p>
        </p:txBody>
      </p:sp>
      <p:sp>
        <p:nvSpPr>
          <p:cNvPr id="3" name="Untertitel 2">
            <a:extLst>
              <a:ext uri="{FF2B5EF4-FFF2-40B4-BE49-F238E27FC236}">
                <a16:creationId xmlns:a16="http://schemas.microsoft.com/office/drawing/2014/main" id="{2AFA52B8-0754-7C07-095F-C730EE4943D5}"/>
              </a:ext>
            </a:extLst>
          </p:cNvPr>
          <p:cNvSpPr>
            <a:spLocks noGrp="1"/>
          </p:cNvSpPr>
          <p:nvPr>
            <p:ph type="subTitle" idx="1"/>
          </p:nvPr>
        </p:nvSpPr>
        <p:spPr/>
        <p:txBody>
          <a:bodyPr/>
          <a:lstStyle/>
          <a:p>
            <a:r>
              <a:rPr lang="de-DE" dirty="0"/>
              <a:t>Vormerkung, Hypothek, Grundschuld</a:t>
            </a:r>
          </a:p>
        </p:txBody>
      </p:sp>
    </p:spTree>
    <p:extLst>
      <p:ext uri="{BB962C8B-B14F-4D97-AF65-F5344CB8AC3E}">
        <p14:creationId xmlns:p14="http://schemas.microsoft.com/office/powerpoint/2010/main" val="642444338"/>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0" y="1681164"/>
            <a:ext cx="4945107" cy="823912"/>
          </a:xfrm>
        </p:spPr>
        <p:txBody>
          <a:bodyPr/>
          <a:lstStyle/>
          <a:p>
            <a:r>
              <a:rPr lang="de-DE" u="sng" dirty="0"/>
              <a:t>Übertragung der </a:t>
            </a:r>
            <a:r>
              <a:rPr lang="de-DE" i="1" u="sng" dirty="0"/>
              <a:t>Vormerkung</a:t>
            </a:r>
            <a:endParaRPr lang="de-DE" u="sng" dirty="0"/>
          </a:p>
        </p:txBody>
      </p:sp>
      <p:sp>
        <p:nvSpPr>
          <p:cNvPr id="4" name="Inhaltsplatzhalter 3"/>
          <p:cNvSpPr>
            <a:spLocks noGrp="1"/>
          </p:cNvSpPr>
          <p:nvPr>
            <p:ph sz="half" idx="2"/>
          </p:nvPr>
        </p:nvSpPr>
        <p:spPr>
          <a:xfrm>
            <a:off x="1" y="2505075"/>
            <a:ext cx="4637240" cy="4352925"/>
          </a:xfrm>
        </p:spPr>
        <p:txBody>
          <a:bodyPr>
            <a:normAutofit/>
          </a:bodyPr>
          <a:lstStyle/>
          <a:p>
            <a:pPr>
              <a:lnSpc>
                <a:spcPct val="80000"/>
              </a:lnSpc>
              <a:buFont typeface="Wingdings" charset="2"/>
              <a:buChar char="Ø"/>
            </a:pPr>
            <a:r>
              <a:rPr lang="de-DE" sz="2400" i="1" dirty="0"/>
              <a:t>Durch Abtretung des Übereignungsanspruchs, § 398</a:t>
            </a:r>
          </a:p>
          <a:p>
            <a:pPr marL="571500" indent="-571500">
              <a:lnSpc>
                <a:spcPct val="80000"/>
              </a:lnSpc>
              <a:buFont typeface="+mj-lt"/>
              <a:buAutoNum type="romanUcPeriod"/>
            </a:pPr>
            <a:r>
              <a:rPr lang="de-DE" sz="2400" i="1" dirty="0"/>
              <a:t>Abtretung des Anspruchs </a:t>
            </a:r>
            <a:br>
              <a:rPr lang="de-DE" sz="2400" i="1" dirty="0"/>
            </a:br>
            <a:r>
              <a:rPr lang="de-DE" sz="2400" i="1" dirty="0"/>
              <a:t>aus § 433</a:t>
            </a:r>
          </a:p>
          <a:p>
            <a:pPr lvl="1">
              <a:lnSpc>
                <a:spcPct val="80000"/>
              </a:lnSpc>
              <a:buFont typeface="Wingdings" charset="2"/>
              <a:buChar char="Ø"/>
            </a:pPr>
            <a:r>
              <a:rPr lang="de-DE" i="1" dirty="0">
                <a:solidFill>
                  <a:srgbClr val="800000"/>
                </a:solidFill>
              </a:rPr>
              <a:t>Wenn </a:t>
            </a:r>
            <a:r>
              <a:rPr lang="de-DE" i="1" dirty="0" err="1">
                <a:solidFill>
                  <a:srgbClr val="800000"/>
                </a:solidFill>
              </a:rPr>
              <a:t>Fdg</a:t>
            </a:r>
            <a:r>
              <a:rPr lang="de-DE" i="1" dirty="0">
                <a:solidFill>
                  <a:srgbClr val="800000"/>
                </a:solidFill>
              </a:rPr>
              <a:t> (-): </a:t>
            </a:r>
            <a:br>
              <a:rPr lang="de-DE" i="1" dirty="0">
                <a:solidFill>
                  <a:srgbClr val="800000"/>
                </a:solidFill>
              </a:rPr>
            </a:br>
            <a:r>
              <a:rPr lang="de-DE" i="1" dirty="0">
                <a:solidFill>
                  <a:srgbClr val="800000"/>
                </a:solidFill>
              </a:rPr>
              <a:t>kein </a:t>
            </a:r>
            <a:r>
              <a:rPr lang="de-DE" i="1" dirty="0" err="1">
                <a:solidFill>
                  <a:srgbClr val="800000"/>
                </a:solidFill>
              </a:rPr>
              <a:t>gE</a:t>
            </a:r>
            <a:r>
              <a:rPr lang="de-DE" i="1" dirty="0">
                <a:solidFill>
                  <a:srgbClr val="800000"/>
                </a:solidFill>
              </a:rPr>
              <a:t> möglich</a:t>
            </a:r>
            <a:endParaRPr lang="de-DE" sz="2400" i="1" dirty="0">
              <a:solidFill>
                <a:srgbClr val="800000"/>
              </a:solidFill>
            </a:endParaRPr>
          </a:p>
          <a:p>
            <a:pPr marL="571500" indent="-571500">
              <a:lnSpc>
                <a:spcPct val="80000"/>
              </a:lnSpc>
              <a:buFont typeface="+mj-lt"/>
              <a:buAutoNum type="romanUcPeriod"/>
            </a:pPr>
            <a:r>
              <a:rPr lang="de-DE" sz="2400" i="1" dirty="0"/>
              <a:t>Rechtsfolge:</a:t>
            </a:r>
          </a:p>
          <a:p>
            <a:pPr lvl="1">
              <a:lnSpc>
                <a:spcPct val="80000"/>
              </a:lnSpc>
              <a:buFont typeface="Wingdings" charset="2"/>
              <a:buChar char="Ø"/>
            </a:pPr>
            <a:r>
              <a:rPr lang="de-DE" i="1" dirty="0"/>
              <a:t>Übergang der Vormerkung analog §§ 413, 401</a:t>
            </a:r>
          </a:p>
          <a:p>
            <a:pPr lvl="1">
              <a:lnSpc>
                <a:spcPct val="80000"/>
              </a:lnSpc>
              <a:buFont typeface="Wingdings" charset="2"/>
              <a:buChar char="Ø"/>
            </a:pPr>
            <a:r>
              <a:rPr lang="de-DE" i="1" dirty="0">
                <a:solidFill>
                  <a:srgbClr val="800000"/>
                </a:solidFill>
              </a:rPr>
              <a:t>Wenn </a:t>
            </a:r>
            <a:r>
              <a:rPr lang="de-DE" i="1" dirty="0" err="1">
                <a:solidFill>
                  <a:srgbClr val="800000"/>
                </a:solidFill>
              </a:rPr>
              <a:t>Vm</a:t>
            </a:r>
            <a:r>
              <a:rPr lang="de-DE" i="1" dirty="0">
                <a:solidFill>
                  <a:srgbClr val="800000"/>
                </a:solidFill>
              </a:rPr>
              <a:t>. (-): </a:t>
            </a:r>
            <a:r>
              <a:rPr lang="de-DE" i="1" dirty="0" err="1">
                <a:solidFill>
                  <a:srgbClr val="800000"/>
                </a:solidFill>
              </a:rPr>
              <a:t>gutgl</a:t>
            </a:r>
            <a:r>
              <a:rPr lang="de-DE" i="1" dirty="0">
                <a:solidFill>
                  <a:srgbClr val="800000"/>
                </a:solidFill>
              </a:rPr>
              <a:t>. </a:t>
            </a:r>
            <a:r>
              <a:rPr lang="de-DE" i="1" dirty="0" err="1">
                <a:solidFill>
                  <a:srgbClr val="800000"/>
                </a:solidFill>
              </a:rPr>
              <a:t>Vm</a:t>
            </a:r>
            <a:r>
              <a:rPr lang="de-DE" i="1" dirty="0">
                <a:solidFill>
                  <a:srgbClr val="800000"/>
                </a:solidFill>
              </a:rPr>
              <a:t>.-Erwerb</a:t>
            </a:r>
            <a:endParaRPr lang="de-DE" dirty="0">
              <a:solidFill>
                <a:srgbClr val="800000"/>
              </a:solidFill>
            </a:endParaRPr>
          </a:p>
        </p:txBody>
      </p:sp>
      <p:sp>
        <p:nvSpPr>
          <p:cNvPr id="6" name="Inhaltsplatzhalter 5"/>
          <p:cNvSpPr>
            <a:spLocks noGrp="1"/>
          </p:cNvSpPr>
          <p:nvPr>
            <p:ph sz="quarter" idx="4"/>
          </p:nvPr>
        </p:nvSpPr>
        <p:spPr>
          <a:xfrm>
            <a:off x="4190295" y="2505075"/>
            <a:ext cx="4930245" cy="4352925"/>
          </a:xfrm>
        </p:spPr>
        <p:txBody>
          <a:bodyPr>
            <a:noAutofit/>
          </a:bodyPr>
          <a:lstStyle/>
          <a:p>
            <a:pPr>
              <a:lnSpc>
                <a:spcPct val="80000"/>
              </a:lnSpc>
              <a:buFont typeface="Wingdings" charset="2"/>
              <a:buChar char="Ø"/>
            </a:pPr>
            <a:r>
              <a:rPr lang="de-DE" sz="2400" i="1" dirty="0"/>
              <a:t>Durch Abtretung des Anspruchs,</a:t>
            </a:r>
            <a:br>
              <a:rPr lang="de-DE" sz="2400" i="1" dirty="0"/>
            </a:br>
            <a:r>
              <a:rPr lang="de-DE" sz="2400" i="1" dirty="0"/>
              <a:t>§ 398</a:t>
            </a:r>
          </a:p>
          <a:p>
            <a:pPr marL="571500" indent="-571500">
              <a:lnSpc>
                <a:spcPct val="80000"/>
              </a:lnSpc>
              <a:buFont typeface="+mj-lt"/>
              <a:buAutoNum type="romanUcPeriod"/>
            </a:pPr>
            <a:r>
              <a:rPr lang="de-DE" sz="2400" i="1" dirty="0"/>
              <a:t>Abtretung des Anspruchs</a:t>
            </a:r>
            <a:br>
              <a:rPr lang="de-DE" sz="2400" i="1" dirty="0"/>
            </a:br>
            <a:r>
              <a:rPr lang="de-DE" sz="2400" i="1" dirty="0"/>
              <a:t>aus § 488 I 2</a:t>
            </a:r>
          </a:p>
          <a:p>
            <a:pPr lvl="1">
              <a:lnSpc>
                <a:spcPct val="80000"/>
              </a:lnSpc>
              <a:buFont typeface="Wingdings" charset="2"/>
              <a:buChar char="Ø"/>
            </a:pPr>
            <a:r>
              <a:rPr lang="de-DE" i="1" dirty="0">
                <a:solidFill>
                  <a:srgbClr val="800000"/>
                </a:solidFill>
              </a:rPr>
              <a:t>Wenn </a:t>
            </a:r>
            <a:r>
              <a:rPr lang="de-DE" i="1" dirty="0" err="1">
                <a:solidFill>
                  <a:srgbClr val="800000"/>
                </a:solidFill>
              </a:rPr>
              <a:t>Fdg</a:t>
            </a:r>
            <a:r>
              <a:rPr lang="de-DE" i="1" dirty="0">
                <a:solidFill>
                  <a:srgbClr val="800000"/>
                </a:solidFill>
              </a:rPr>
              <a:t> (-): fingierter </a:t>
            </a:r>
            <a:r>
              <a:rPr lang="de-DE" i="1" dirty="0" err="1">
                <a:solidFill>
                  <a:srgbClr val="800000"/>
                </a:solidFill>
              </a:rPr>
              <a:t>Fdg</a:t>
            </a:r>
            <a:r>
              <a:rPr lang="de-DE" i="1" dirty="0">
                <a:solidFill>
                  <a:srgbClr val="800000"/>
                </a:solidFill>
              </a:rPr>
              <a:t>-Erwerb, § 1138</a:t>
            </a:r>
          </a:p>
          <a:p>
            <a:pPr marL="571500" indent="-571500">
              <a:lnSpc>
                <a:spcPct val="80000"/>
              </a:lnSpc>
              <a:buFont typeface="+mj-lt"/>
              <a:buAutoNum type="romanUcPeriod"/>
            </a:pPr>
            <a:r>
              <a:rPr lang="de-DE" sz="2400" i="1" dirty="0"/>
              <a:t>Rechtsfolge:</a:t>
            </a:r>
          </a:p>
          <a:p>
            <a:pPr lvl="1">
              <a:lnSpc>
                <a:spcPct val="80000"/>
              </a:lnSpc>
              <a:buFont typeface="Wingdings" charset="2"/>
              <a:buChar char="Ø"/>
            </a:pPr>
            <a:r>
              <a:rPr lang="de-DE" i="1" dirty="0"/>
              <a:t>Übergang der Hypothek, </a:t>
            </a:r>
            <a:br>
              <a:rPr lang="de-DE" i="1" dirty="0"/>
            </a:br>
            <a:r>
              <a:rPr lang="de-DE" i="1" dirty="0"/>
              <a:t>§§ 413, 401</a:t>
            </a:r>
          </a:p>
          <a:p>
            <a:pPr lvl="1">
              <a:lnSpc>
                <a:spcPct val="80000"/>
              </a:lnSpc>
              <a:buFont typeface="Wingdings" charset="2"/>
              <a:buChar char="Ø"/>
            </a:pPr>
            <a:r>
              <a:rPr lang="de-DE" i="1" dirty="0">
                <a:solidFill>
                  <a:srgbClr val="800000"/>
                </a:solidFill>
              </a:rPr>
              <a:t>Wenn </a:t>
            </a:r>
            <a:r>
              <a:rPr lang="de-DE" i="1" dirty="0" err="1">
                <a:solidFill>
                  <a:srgbClr val="800000"/>
                </a:solidFill>
              </a:rPr>
              <a:t>Hyp</a:t>
            </a:r>
            <a:r>
              <a:rPr lang="de-DE" i="1" dirty="0">
                <a:solidFill>
                  <a:srgbClr val="800000"/>
                </a:solidFill>
              </a:rPr>
              <a:t> (-): </a:t>
            </a:r>
            <a:r>
              <a:rPr lang="de-DE" i="1" dirty="0" err="1">
                <a:solidFill>
                  <a:srgbClr val="800000"/>
                </a:solidFill>
              </a:rPr>
              <a:t>gutgl</a:t>
            </a:r>
            <a:r>
              <a:rPr lang="de-DE" i="1" dirty="0">
                <a:solidFill>
                  <a:srgbClr val="800000"/>
                </a:solidFill>
              </a:rPr>
              <a:t>. </a:t>
            </a:r>
            <a:r>
              <a:rPr lang="de-DE" i="1" dirty="0" err="1">
                <a:solidFill>
                  <a:srgbClr val="800000"/>
                </a:solidFill>
              </a:rPr>
              <a:t>Hyp</a:t>
            </a:r>
            <a:r>
              <a:rPr lang="de-DE" i="1" dirty="0">
                <a:solidFill>
                  <a:srgbClr val="800000"/>
                </a:solidFill>
              </a:rPr>
              <a:t>-</a:t>
            </a:r>
            <a:br>
              <a:rPr lang="de-DE" i="1" dirty="0">
                <a:solidFill>
                  <a:srgbClr val="800000"/>
                </a:solidFill>
              </a:rPr>
            </a:br>
            <a:r>
              <a:rPr lang="de-DE" i="1" dirty="0">
                <a:solidFill>
                  <a:srgbClr val="800000"/>
                </a:solidFill>
              </a:rPr>
              <a:t>Erwerb</a:t>
            </a:r>
            <a:endParaRPr lang="de-DE" dirty="0">
              <a:solidFill>
                <a:srgbClr val="800000"/>
              </a:solidFill>
            </a:endParaRPr>
          </a:p>
          <a:p>
            <a:pPr marL="0" indent="0">
              <a:lnSpc>
                <a:spcPct val="80000"/>
              </a:lnSpc>
              <a:buNone/>
            </a:pPr>
            <a:endParaRPr lang="de-DE" sz="2400" dirty="0"/>
          </a:p>
        </p:txBody>
      </p:sp>
      <p:sp>
        <p:nvSpPr>
          <p:cNvPr id="8" name="Titel 1"/>
          <p:cNvSpPr>
            <a:spLocks noGrp="1"/>
          </p:cNvSpPr>
          <p:nvPr>
            <p:ph type="title"/>
          </p:nvPr>
        </p:nvSpPr>
        <p:spPr>
          <a:xfrm>
            <a:off x="839788" y="365125"/>
            <a:ext cx="10681652" cy="1325563"/>
          </a:xfrm>
        </p:spPr>
        <p:txBody>
          <a:bodyPr/>
          <a:lstStyle/>
          <a:p>
            <a:r>
              <a:rPr lang="de-DE" u="sng" dirty="0"/>
              <a:t>Gutgläubiger Zweiterwerb (Übertragung)</a:t>
            </a:r>
            <a:endParaRPr lang="de-DE" dirty="0"/>
          </a:p>
        </p:txBody>
      </p:sp>
      <p:sp>
        <p:nvSpPr>
          <p:cNvPr id="5" name="Textplatzhalter 4"/>
          <p:cNvSpPr>
            <a:spLocks noGrp="1"/>
          </p:cNvSpPr>
          <p:nvPr>
            <p:ph type="body" idx="3"/>
          </p:nvPr>
        </p:nvSpPr>
        <p:spPr>
          <a:xfrm>
            <a:off x="4401957" y="1681164"/>
            <a:ext cx="5183188" cy="823912"/>
          </a:xfrm>
        </p:spPr>
        <p:txBody>
          <a:bodyPr/>
          <a:lstStyle/>
          <a:p>
            <a:r>
              <a:rPr lang="de-DE" u="sng" dirty="0"/>
              <a:t>Übertragung der </a:t>
            </a:r>
            <a:r>
              <a:rPr lang="de-DE" i="1" u="sng" dirty="0"/>
              <a:t>Hypothek</a:t>
            </a:r>
            <a:endParaRPr lang="de-DE" u="sng" dirty="0"/>
          </a:p>
        </p:txBody>
      </p:sp>
      <p:sp>
        <p:nvSpPr>
          <p:cNvPr id="7" name="Textplatzhalter 4"/>
          <p:cNvSpPr txBox="1">
            <a:spLocks/>
          </p:cNvSpPr>
          <p:nvPr/>
        </p:nvSpPr>
        <p:spPr>
          <a:xfrm>
            <a:off x="8729797" y="1681164"/>
            <a:ext cx="5183188"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de-DE" u="sng" dirty="0"/>
              <a:t>Übertragung der </a:t>
            </a:r>
            <a:r>
              <a:rPr lang="de-DE" i="1" u="sng" dirty="0"/>
              <a:t>GS</a:t>
            </a:r>
            <a:endParaRPr lang="de-DE" u="sng" dirty="0"/>
          </a:p>
        </p:txBody>
      </p:sp>
      <p:sp>
        <p:nvSpPr>
          <p:cNvPr id="9" name="Inhaltsplatzhalter 5"/>
          <p:cNvSpPr txBox="1">
            <a:spLocks/>
          </p:cNvSpPr>
          <p:nvPr/>
        </p:nvSpPr>
        <p:spPr>
          <a:xfrm>
            <a:off x="8460408" y="2505075"/>
            <a:ext cx="4930245" cy="43529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charset="2"/>
              <a:buChar char="Ø"/>
            </a:pPr>
            <a:r>
              <a:rPr lang="de-DE" sz="2400" i="1" dirty="0"/>
              <a:t>Durch Abtretung der GS</a:t>
            </a:r>
            <a:br>
              <a:rPr lang="de-DE" sz="2400" i="1" dirty="0"/>
            </a:br>
            <a:endParaRPr lang="de-DE" sz="2400" i="1" dirty="0"/>
          </a:p>
          <a:p>
            <a:pPr marL="571500" indent="-571500">
              <a:lnSpc>
                <a:spcPct val="80000"/>
              </a:lnSpc>
              <a:buFont typeface="+mj-lt"/>
              <a:buAutoNum type="romanUcPeriod"/>
            </a:pPr>
            <a:r>
              <a:rPr lang="de-DE" sz="2400" i="1" dirty="0"/>
              <a:t>Abtretung der GS direkt</a:t>
            </a:r>
          </a:p>
          <a:p>
            <a:pPr lvl="1">
              <a:lnSpc>
                <a:spcPct val="80000"/>
              </a:lnSpc>
              <a:buFont typeface="Wingdings" charset="2"/>
              <a:buChar char="Ø"/>
            </a:pPr>
            <a:endParaRPr lang="de-DE" i="1" dirty="0">
              <a:solidFill>
                <a:srgbClr val="800000"/>
              </a:solidFill>
            </a:endParaRPr>
          </a:p>
          <a:p>
            <a:pPr lvl="1">
              <a:lnSpc>
                <a:spcPct val="80000"/>
              </a:lnSpc>
              <a:buFont typeface="Wingdings" charset="2"/>
              <a:buChar char="Ø"/>
            </a:pPr>
            <a:r>
              <a:rPr lang="de-DE" i="1" dirty="0">
                <a:solidFill>
                  <a:srgbClr val="800000"/>
                </a:solidFill>
              </a:rPr>
              <a:t>Wenn GS (-): § 892</a:t>
            </a:r>
          </a:p>
          <a:p>
            <a:pPr marL="457200" lvl="1" indent="0">
              <a:lnSpc>
                <a:spcPct val="80000"/>
              </a:lnSpc>
              <a:buNone/>
            </a:pPr>
            <a:endParaRPr lang="de-DE" i="1" dirty="0">
              <a:solidFill>
                <a:srgbClr val="800000"/>
              </a:solidFill>
            </a:endParaRPr>
          </a:p>
          <a:p>
            <a:pPr marL="571500" indent="-571500">
              <a:lnSpc>
                <a:spcPct val="80000"/>
              </a:lnSpc>
              <a:buFont typeface="+mj-lt"/>
              <a:buAutoNum type="romanUcPeriod"/>
            </a:pPr>
            <a:r>
              <a:rPr lang="de-DE" sz="2400" i="1" dirty="0"/>
              <a:t>Rechtsfolge:</a:t>
            </a:r>
          </a:p>
          <a:p>
            <a:pPr lvl="1">
              <a:lnSpc>
                <a:spcPct val="80000"/>
              </a:lnSpc>
              <a:buFont typeface="Wingdings" charset="2"/>
              <a:buChar char="Ø"/>
            </a:pPr>
            <a:r>
              <a:rPr lang="de-DE" i="1" dirty="0"/>
              <a:t>Übergang der GS</a:t>
            </a:r>
            <a:endParaRPr lang="de-DE" dirty="0">
              <a:solidFill>
                <a:srgbClr val="800000"/>
              </a:solidFill>
            </a:endParaRPr>
          </a:p>
          <a:p>
            <a:pPr marL="0" indent="0">
              <a:lnSpc>
                <a:spcPct val="80000"/>
              </a:lnSpc>
              <a:buFont typeface="Arial" panose="020B0604020202020204" pitchFamily="34" charset="0"/>
              <a:buNone/>
            </a:pPr>
            <a:endParaRPr lang="de-DE" sz="2400" dirty="0"/>
          </a:p>
        </p:txBody>
      </p:sp>
    </p:spTree>
    <p:extLst>
      <p:ext uri="{BB962C8B-B14F-4D97-AF65-F5344CB8AC3E}">
        <p14:creationId xmlns:p14="http://schemas.microsoft.com/office/powerpoint/2010/main" val="284238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F38F822F-D51C-44B0-A7AE-4B66D2A06122}"/>
              </a:ext>
            </a:extLst>
          </p:cNvPr>
          <p:cNvSpPr>
            <a:spLocks noGrp="1"/>
          </p:cNvSpPr>
          <p:nvPr>
            <p:ph type="subTitle" idx="1"/>
          </p:nvPr>
        </p:nvSpPr>
        <p:spPr/>
        <p:txBody>
          <a:bodyPr/>
          <a:lstStyle/>
          <a:p>
            <a:pPr algn="ctr"/>
            <a:r>
              <a:rPr lang="de-DE" b="1" i="0" dirty="0">
                <a:solidFill>
                  <a:srgbClr val="000000"/>
                </a:solidFill>
                <a:effectLst/>
                <a:latin typeface="Arial" panose="020B0604020202020204" pitchFamily="34" charset="0"/>
              </a:rPr>
              <a:t>§ 94 BGB </a:t>
            </a:r>
          </a:p>
          <a:p>
            <a:pPr algn="ctr"/>
            <a:r>
              <a:rPr lang="de-DE" b="1" i="0" dirty="0">
                <a:solidFill>
                  <a:srgbClr val="000000"/>
                </a:solidFill>
                <a:effectLst/>
                <a:latin typeface="Arial" panose="020B0604020202020204" pitchFamily="34" charset="0"/>
              </a:rPr>
              <a:t>Wesentliche Bestandteile eines Grundstücks oder Gebäudes</a:t>
            </a:r>
          </a:p>
          <a:p>
            <a:pPr algn="l"/>
            <a:r>
              <a:rPr lang="de-DE" b="0" i="0" dirty="0">
                <a:solidFill>
                  <a:srgbClr val="000000"/>
                </a:solidFill>
                <a:effectLst/>
                <a:latin typeface="Arial" panose="020B0604020202020204" pitchFamily="34" charset="0"/>
              </a:rPr>
              <a:t>(1) Zu den wesentlichen Bestandteilen eines Grundstücks gehören die mit dem Grund und Boden fest verbundenen Sachen, insbesondere Gebäude, sowie die Erzeugnisse des Grundstücks, solange sie mit dem Boden zusammenhängen. </a:t>
            </a:r>
          </a:p>
          <a:p>
            <a:pPr algn="l"/>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(2) Zu den wesentlichen Bestandteilen eines Gebäudes gehören die zur Herstellung des Gebäudes eingefügten Sachen.</a:t>
            </a:r>
          </a:p>
        </p:txBody>
      </p:sp>
      <p:sp>
        <p:nvSpPr>
          <p:cNvPr id="3" name="Titel 2">
            <a:extLst>
              <a:ext uri="{FF2B5EF4-FFF2-40B4-BE49-F238E27FC236}">
                <a16:creationId xmlns:a16="http://schemas.microsoft.com/office/drawing/2014/main" id="{70276F34-C477-449F-B3B6-818AC59FF5C5}"/>
              </a:ext>
            </a:extLst>
          </p:cNvPr>
          <p:cNvSpPr>
            <a:spLocks noGrp="1"/>
          </p:cNvSpPr>
          <p:nvPr>
            <p:ph type="title"/>
          </p:nvPr>
        </p:nvSpPr>
        <p:spPr/>
        <p:txBody>
          <a:bodyPr/>
          <a:lstStyle/>
          <a:p>
            <a:r>
              <a:rPr lang="de-DE" dirty="0"/>
              <a:t>Systematik des Grundstücksrechts </a:t>
            </a:r>
          </a:p>
        </p:txBody>
      </p:sp>
    </p:spTree>
    <p:extLst>
      <p:ext uri="{BB962C8B-B14F-4D97-AF65-F5344CB8AC3E}">
        <p14:creationId xmlns:p14="http://schemas.microsoft.com/office/powerpoint/2010/main" val="3957971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0D889272-32AC-F319-8A3F-57BF4A632629}"/>
              </a:ext>
            </a:extLst>
          </p:cNvPr>
          <p:cNvSpPr>
            <a:spLocks noGrp="1"/>
          </p:cNvSpPr>
          <p:nvPr>
            <p:ph type="subTitle" idx="1"/>
          </p:nvPr>
        </p:nvSpPr>
        <p:spPr/>
        <p:txBody>
          <a:bodyPr/>
          <a:lstStyle/>
          <a:p>
            <a:pPr algn="ctr"/>
            <a:r>
              <a:rPr lang="de-DE" u="sng" dirty="0">
                <a:solidFill>
                  <a:schemeClr val="tx1"/>
                </a:solidFill>
              </a:rPr>
              <a:t>§ 1138 Öffentlicher Glaube des Grundbuchs</a:t>
            </a:r>
          </a:p>
          <a:p>
            <a:r>
              <a:rPr lang="de-DE" dirty="0">
                <a:solidFill>
                  <a:schemeClr val="tx1"/>
                </a:solidFill>
              </a:rPr>
              <a:t>Die Vorschriften der §§ 891 bis 899 gelten für die Hypothek auch in Ansehung der Forderung und der dem Eigentümer nach § 1137 zustehenden Einreden.</a:t>
            </a:r>
          </a:p>
          <a:p>
            <a:endParaRPr lang="de-DE" dirty="0">
              <a:solidFill>
                <a:schemeClr val="tx1"/>
              </a:solidFill>
            </a:endParaRPr>
          </a:p>
          <a:p>
            <a:r>
              <a:rPr lang="de-DE" dirty="0">
                <a:solidFill>
                  <a:schemeClr val="tx1"/>
                </a:solidFill>
              </a:rPr>
              <a:t>→ § 892 gilt auch für die Forderung!</a:t>
            </a:r>
          </a:p>
          <a:p>
            <a:r>
              <a:rPr lang="de-DE" dirty="0">
                <a:solidFill>
                  <a:schemeClr val="tx1"/>
                </a:solidFill>
              </a:rPr>
              <a:t>→ Gutgläubiger Forderungserwerb hier Ausnahmsweise für eine „juristische Sekunde“ möglich</a:t>
            </a:r>
          </a:p>
        </p:txBody>
      </p:sp>
      <p:sp>
        <p:nvSpPr>
          <p:cNvPr id="3" name="Titel 2">
            <a:extLst>
              <a:ext uri="{FF2B5EF4-FFF2-40B4-BE49-F238E27FC236}">
                <a16:creationId xmlns:a16="http://schemas.microsoft.com/office/drawing/2014/main" id="{6FB1D185-CA8A-A624-95EA-436FF75C0997}"/>
              </a:ext>
            </a:extLst>
          </p:cNvPr>
          <p:cNvSpPr>
            <a:spLocks noGrp="1"/>
          </p:cNvSpPr>
          <p:nvPr>
            <p:ph type="title"/>
          </p:nvPr>
        </p:nvSpPr>
        <p:spPr/>
        <p:txBody>
          <a:bodyPr/>
          <a:lstStyle/>
          <a:p>
            <a:r>
              <a:rPr lang="de-DE" dirty="0"/>
              <a:t>Gutgläubiger Zweiterwerb der Hypothek (Übertragung)</a:t>
            </a:r>
          </a:p>
        </p:txBody>
      </p:sp>
    </p:spTree>
    <p:extLst>
      <p:ext uri="{BB962C8B-B14F-4D97-AF65-F5344CB8AC3E}">
        <p14:creationId xmlns:p14="http://schemas.microsoft.com/office/powerpoint/2010/main" val="347378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u="sng" dirty="0"/>
              <a:t>Zweiterwerb der Hypothek - Konstellationen</a:t>
            </a:r>
            <a:endParaRPr lang="de-DE" dirty="0"/>
          </a:p>
        </p:txBody>
      </p:sp>
      <p:sp>
        <p:nvSpPr>
          <p:cNvPr id="4" name="Textplatzhalter 2"/>
          <p:cNvSpPr txBox="1">
            <a:spLocks/>
          </p:cNvSpPr>
          <p:nvPr/>
        </p:nvSpPr>
        <p:spPr>
          <a:xfrm>
            <a:off x="80137" y="1681163"/>
            <a:ext cx="3394755" cy="8239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Font typeface="+mj-lt"/>
              <a:buAutoNum type="romanUcPeriod"/>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771650" indent="-400050" algn="l" defTabSz="914400" rtl="0" eaLnBrk="1" latinLnBrk="0" hangingPunct="1">
              <a:lnSpc>
                <a:spcPct val="90000"/>
              </a:lnSpc>
              <a:spcBef>
                <a:spcPts val="500"/>
              </a:spcBef>
              <a:buFont typeface="+mj-lt"/>
              <a:buAutoNum type="alphaLcParenR"/>
              <a:defRPr sz="1800" kern="1200">
                <a:solidFill>
                  <a:schemeClr val="tx1"/>
                </a:solidFill>
                <a:latin typeface="+mn-lt"/>
                <a:ea typeface="+mn-ea"/>
                <a:cs typeface="+mn-cs"/>
              </a:defRPr>
            </a:lvl4pPr>
            <a:lvl5pPr marL="2228850" indent="-400050" algn="l" defTabSz="914400" rtl="0" eaLnBrk="1" latinLnBrk="0" hangingPunct="1">
              <a:lnSpc>
                <a:spcPct val="90000"/>
              </a:lnSpc>
              <a:spcBef>
                <a:spcPts val="500"/>
              </a:spcBef>
              <a:buFont typeface="+mj-lt"/>
              <a:buAutoNum type="romanLcPeriod"/>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err="1">
                <a:latin typeface="Calibri" charset="0"/>
                <a:ea typeface="Calibri" charset="0"/>
                <a:cs typeface="Calibri" charset="0"/>
              </a:rPr>
              <a:t>Fdg</a:t>
            </a:r>
            <a:r>
              <a:rPr lang="de-DE" sz="2400" b="1" dirty="0">
                <a:latin typeface="Calibri" charset="0"/>
                <a:ea typeface="Calibri" charset="0"/>
                <a:cs typeface="Calibri" charset="0"/>
              </a:rPr>
              <a:t>. (+), </a:t>
            </a:r>
            <a:r>
              <a:rPr lang="de-DE" sz="2400" b="1" dirty="0" err="1">
                <a:latin typeface="Calibri" charset="0"/>
                <a:ea typeface="Calibri" charset="0"/>
                <a:cs typeface="Calibri" charset="0"/>
              </a:rPr>
              <a:t>Hyp</a:t>
            </a:r>
            <a:r>
              <a:rPr lang="de-DE" sz="2400" b="1" dirty="0">
                <a:latin typeface="Calibri" charset="0"/>
                <a:ea typeface="Calibri" charset="0"/>
                <a:cs typeface="Calibri" charset="0"/>
              </a:rPr>
              <a:t>. (+)</a:t>
            </a:r>
          </a:p>
        </p:txBody>
      </p:sp>
      <p:sp>
        <p:nvSpPr>
          <p:cNvPr id="5" name="Inhaltsplatzhalter 3"/>
          <p:cNvSpPr txBox="1">
            <a:spLocks/>
          </p:cNvSpPr>
          <p:nvPr/>
        </p:nvSpPr>
        <p:spPr>
          <a:xfrm>
            <a:off x="2860065" y="2314575"/>
            <a:ext cx="3394755" cy="36845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Font typeface="+mj-lt"/>
              <a:buAutoNum type="romanUcPeriod"/>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771650" indent="-400050" algn="l" defTabSz="914400" rtl="0" eaLnBrk="1" latinLnBrk="0" hangingPunct="1">
              <a:lnSpc>
                <a:spcPct val="90000"/>
              </a:lnSpc>
              <a:spcBef>
                <a:spcPts val="500"/>
              </a:spcBef>
              <a:buFont typeface="+mj-lt"/>
              <a:buAutoNum type="alphaLcParenR"/>
              <a:defRPr sz="1800" kern="1200">
                <a:solidFill>
                  <a:schemeClr val="tx1"/>
                </a:solidFill>
                <a:latin typeface="+mn-lt"/>
                <a:ea typeface="+mn-ea"/>
                <a:cs typeface="+mn-cs"/>
              </a:defRPr>
            </a:lvl4pPr>
            <a:lvl5pPr marL="2228850" indent="-400050" algn="l" defTabSz="914400" rtl="0" eaLnBrk="1" latinLnBrk="0" hangingPunct="1">
              <a:lnSpc>
                <a:spcPct val="90000"/>
              </a:lnSpc>
              <a:spcBef>
                <a:spcPts val="500"/>
              </a:spcBef>
              <a:buFont typeface="+mj-lt"/>
              <a:buAutoNum type="romanLcPeriod"/>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0" indent="-571500">
              <a:buFont typeface="+mj-lt"/>
              <a:buAutoNum type="romanUcPeriod"/>
            </a:pPr>
            <a:r>
              <a:rPr lang="de-DE" sz="2000" dirty="0"/>
              <a:t>Tatbestand</a:t>
            </a:r>
          </a:p>
          <a:p>
            <a:pPr lvl="1">
              <a:buFont typeface="Wingdings" panose="05000000000000000000" pitchFamily="2" charset="2"/>
              <a:buChar char="Ø"/>
            </a:pPr>
            <a:r>
              <a:rPr lang="de-DE" sz="1800" dirty="0"/>
              <a:t>Abtretung der </a:t>
            </a:r>
            <a:r>
              <a:rPr lang="de-DE" sz="1800" dirty="0" err="1"/>
              <a:t>Fdg</a:t>
            </a:r>
            <a:r>
              <a:rPr lang="de-DE" sz="1800" dirty="0"/>
              <a:t> (+)</a:t>
            </a:r>
            <a:br>
              <a:rPr lang="de-DE" sz="1800" dirty="0"/>
            </a:br>
            <a:endParaRPr lang="de-DE" sz="1800" dirty="0"/>
          </a:p>
          <a:p>
            <a:pPr marL="571500" indent="-571500">
              <a:buFont typeface="+mj-lt"/>
              <a:buAutoNum type="romanUcPeriod"/>
            </a:pPr>
            <a:r>
              <a:rPr lang="de-DE" sz="2000" dirty="0"/>
              <a:t>Rechtsfolge</a:t>
            </a:r>
          </a:p>
          <a:p>
            <a:pPr lvl="1">
              <a:buFont typeface="Wingdings" panose="05000000000000000000" pitchFamily="2" charset="2"/>
              <a:buChar char="Ø"/>
            </a:pPr>
            <a:r>
              <a:rPr lang="de-DE" sz="1800" dirty="0">
                <a:solidFill>
                  <a:srgbClr val="C00000"/>
                </a:solidFill>
              </a:rPr>
              <a:t>Übergang der Hyp. (+), wenn </a:t>
            </a:r>
            <a:r>
              <a:rPr lang="de-DE" sz="1800" dirty="0" err="1">
                <a:solidFill>
                  <a:srgbClr val="C00000"/>
                </a:solidFill>
              </a:rPr>
              <a:t>g.E</a:t>
            </a:r>
            <a:r>
              <a:rPr lang="de-DE" sz="1800" dirty="0">
                <a:solidFill>
                  <a:srgbClr val="C00000"/>
                </a:solidFill>
              </a:rPr>
              <a:t>., § 892 bzgl. Hypothek</a:t>
            </a:r>
          </a:p>
        </p:txBody>
      </p:sp>
      <p:sp>
        <p:nvSpPr>
          <p:cNvPr id="6" name="Textplatzhalter 2"/>
          <p:cNvSpPr txBox="1">
            <a:spLocks/>
          </p:cNvSpPr>
          <p:nvPr/>
        </p:nvSpPr>
        <p:spPr>
          <a:xfrm>
            <a:off x="3083001" y="1681163"/>
            <a:ext cx="3394755" cy="8239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Font typeface="+mj-lt"/>
              <a:buAutoNum type="romanUcPeriod"/>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771650" indent="-400050" algn="l" defTabSz="914400" rtl="0" eaLnBrk="1" latinLnBrk="0" hangingPunct="1">
              <a:lnSpc>
                <a:spcPct val="90000"/>
              </a:lnSpc>
              <a:spcBef>
                <a:spcPts val="500"/>
              </a:spcBef>
              <a:buFont typeface="+mj-lt"/>
              <a:buAutoNum type="alphaLcParenR"/>
              <a:defRPr sz="1800" kern="1200">
                <a:solidFill>
                  <a:schemeClr val="tx1"/>
                </a:solidFill>
                <a:latin typeface="+mn-lt"/>
                <a:ea typeface="+mn-ea"/>
                <a:cs typeface="+mn-cs"/>
              </a:defRPr>
            </a:lvl4pPr>
            <a:lvl5pPr marL="2228850" indent="-400050" algn="l" defTabSz="914400" rtl="0" eaLnBrk="1" latinLnBrk="0" hangingPunct="1">
              <a:lnSpc>
                <a:spcPct val="90000"/>
              </a:lnSpc>
              <a:spcBef>
                <a:spcPts val="500"/>
              </a:spcBef>
              <a:buFont typeface="+mj-lt"/>
              <a:buAutoNum type="romanLcPeriod"/>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err="1">
                <a:latin typeface="Calibri" charset="0"/>
                <a:ea typeface="Calibri" charset="0"/>
                <a:cs typeface="Calibri" charset="0"/>
              </a:rPr>
              <a:t>Fdg</a:t>
            </a:r>
            <a:r>
              <a:rPr lang="de-DE" sz="2400" b="1" dirty="0">
                <a:latin typeface="Calibri" charset="0"/>
                <a:ea typeface="Calibri" charset="0"/>
                <a:cs typeface="Calibri" charset="0"/>
              </a:rPr>
              <a:t>. (+), </a:t>
            </a:r>
            <a:r>
              <a:rPr lang="de-DE" sz="2400" b="1" dirty="0" err="1">
                <a:latin typeface="Calibri" charset="0"/>
                <a:ea typeface="Calibri" charset="0"/>
                <a:cs typeface="Calibri" charset="0"/>
              </a:rPr>
              <a:t>Hyp</a:t>
            </a:r>
            <a:r>
              <a:rPr lang="de-DE" sz="2400" b="1" dirty="0">
                <a:latin typeface="Calibri" charset="0"/>
                <a:ea typeface="Calibri" charset="0"/>
                <a:cs typeface="Calibri" charset="0"/>
              </a:rPr>
              <a:t>. </a:t>
            </a:r>
            <a:r>
              <a:rPr lang="de-DE" sz="2400" b="1" dirty="0">
                <a:solidFill>
                  <a:srgbClr val="C00000"/>
                </a:solidFill>
                <a:latin typeface="Calibri" charset="0"/>
                <a:ea typeface="Calibri" charset="0"/>
                <a:cs typeface="Calibri" charset="0"/>
              </a:rPr>
              <a:t>(-)</a:t>
            </a:r>
          </a:p>
        </p:txBody>
      </p:sp>
      <p:sp>
        <p:nvSpPr>
          <p:cNvPr id="7" name="Inhaltsplatzhalter 3"/>
          <p:cNvSpPr txBox="1">
            <a:spLocks/>
          </p:cNvSpPr>
          <p:nvPr/>
        </p:nvSpPr>
        <p:spPr>
          <a:xfrm>
            <a:off x="9601" y="2314575"/>
            <a:ext cx="3394755" cy="36845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Font typeface="+mj-lt"/>
              <a:buAutoNum type="romanUcPeriod"/>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771650" indent="-400050" algn="l" defTabSz="914400" rtl="0" eaLnBrk="1" latinLnBrk="0" hangingPunct="1">
              <a:lnSpc>
                <a:spcPct val="90000"/>
              </a:lnSpc>
              <a:spcBef>
                <a:spcPts val="500"/>
              </a:spcBef>
              <a:buFont typeface="+mj-lt"/>
              <a:buAutoNum type="alphaLcParenR"/>
              <a:defRPr sz="1800" kern="1200">
                <a:solidFill>
                  <a:schemeClr val="tx1"/>
                </a:solidFill>
                <a:latin typeface="+mn-lt"/>
                <a:ea typeface="+mn-ea"/>
                <a:cs typeface="+mn-cs"/>
              </a:defRPr>
            </a:lvl4pPr>
            <a:lvl5pPr marL="2228850" indent="-400050" algn="l" defTabSz="914400" rtl="0" eaLnBrk="1" latinLnBrk="0" hangingPunct="1">
              <a:lnSpc>
                <a:spcPct val="90000"/>
              </a:lnSpc>
              <a:spcBef>
                <a:spcPts val="500"/>
              </a:spcBef>
              <a:buFont typeface="+mj-lt"/>
              <a:buAutoNum type="romanLcPeriod"/>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0" indent="-571500">
              <a:buFont typeface="+mj-lt"/>
              <a:buAutoNum type="romanUcPeriod"/>
            </a:pPr>
            <a:r>
              <a:rPr lang="de-DE" sz="2000" dirty="0"/>
              <a:t>Tatbestand</a:t>
            </a:r>
          </a:p>
          <a:p>
            <a:pPr lvl="1">
              <a:buFont typeface="Wingdings" panose="05000000000000000000" pitchFamily="2" charset="2"/>
              <a:buChar char="Ø"/>
            </a:pPr>
            <a:r>
              <a:rPr lang="de-DE" sz="1800" dirty="0"/>
              <a:t>Abtretung der </a:t>
            </a:r>
            <a:r>
              <a:rPr lang="de-DE" sz="1800" dirty="0" err="1"/>
              <a:t>Fdg</a:t>
            </a:r>
            <a:r>
              <a:rPr lang="de-DE" sz="1800" dirty="0"/>
              <a:t> (+)</a:t>
            </a:r>
            <a:br>
              <a:rPr lang="de-DE" sz="1800" dirty="0"/>
            </a:br>
            <a:endParaRPr lang="de-DE" sz="1800" dirty="0"/>
          </a:p>
          <a:p>
            <a:pPr marL="571500" indent="-571500">
              <a:buFont typeface="+mj-lt"/>
              <a:buAutoNum type="romanUcPeriod"/>
            </a:pPr>
            <a:r>
              <a:rPr lang="de-DE" sz="2000" dirty="0"/>
              <a:t>Rechtsfolge</a:t>
            </a:r>
          </a:p>
          <a:p>
            <a:pPr lvl="1">
              <a:buFont typeface="Wingdings" panose="05000000000000000000" pitchFamily="2" charset="2"/>
              <a:buChar char="Ø"/>
            </a:pPr>
            <a:r>
              <a:rPr lang="de-DE" sz="1800" dirty="0"/>
              <a:t>Übergang der Hyp. (+)</a:t>
            </a:r>
          </a:p>
        </p:txBody>
      </p:sp>
      <p:sp>
        <p:nvSpPr>
          <p:cNvPr id="8" name="Textplatzhalter 2"/>
          <p:cNvSpPr txBox="1">
            <a:spLocks/>
          </p:cNvSpPr>
          <p:nvPr/>
        </p:nvSpPr>
        <p:spPr>
          <a:xfrm>
            <a:off x="5879030" y="1681163"/>
            <a:ext cx="3394755" cy="8239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Font typeface="+mj-lt"/>
              <a:buAutoNum type="romanUcPeriod"/>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771650" indent="-400050" algn="l" defTabSz="914400" rtl="0" eaLnBrk="1" latinLnBrk="0" hangingPunct="1">
              <a:lnSpc>
                <a:spcPct val="90000"/>
              </a:lnSpc>
              <a:spcBef>
                <a:spcPts val="500"/>
              </a:spcBef>
              <a:buFont typeface="+mj-lt"/>
              <a:buAutoNum type="alphaLcParenR"/>
              <a:defRPr sz="1800" kern="1200">
                <a:solidFill>
                  <a:schemeClr val="tx1"/>
                </a:solidFill>
                <a:latin typeface="+mn-lt"/>
                <a:ea typeface="+mn-ea"/>
                <a:cs typeface="+mn-cs"/>
              </a:defRPr>
            </a:lvl4pPr>
            <a:lvl5pPr marL="2228850" indent="-400050" algn="l" defTabSz="914400" rtl="0" eaLnBrk="1" latinLnBrk="0" hangingPunct="1">
              <a:lnSpc>
                <a:spcPct val="90000"/>
              </a:lnSpc>
              <a:spcBef>
                <a:spcPts val="500"/>
              </a:spcBef>
              <a:buFont typeface="+mj-lt"/>
              <a:buAutoNum type="romanLcPeriod"/>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err="1">
                <a:latin typeface="Calibri" charset="0"/>
                <a:ea typeface="Calibri" charset="0"/>
                <a:cs typeface="Calibri" charset="0"/>
              </a:rPr>
              <a:t>Fdg</a:t>
            </a:r>
            <a:r>
              <a:rPr lang="de-DE" sz="2400" b="1" dirty="0">
                <a:latin typeface="Calibri" charset="0"/>
                <a:ea typeface="Calibri" charset="0"/>
                <a:cs typeface="Calibri" charset="0"/>
              </a:rPr>
              <a:t>. </a:t>
            </a:r>
            <a:r>
              <a:rPr lang="de-DE" sz="2400" b="1" dirty="0">
                <a:solidFill>
                  <a:srgbClr val="C00000"/>
                </a:solidFill>
                <a:latin typeface="Calibri" charset="0"/>
                <a:ea typeface="Calibri" charset="0"/>
                <a:cs typeface="Calibri" charset="0"/>
              </a:rPr>
              <a:t>(-)</a:t>
            </a:r>
            <a:r>
              <a:rPr lang="de-DE" sz="2400" b="1" dirty="0">
                <a:latin typeface="Calibri" charset="0"/>
                <a:ea typeface="Calibri" charset="0"/>
                <a:cs typeface="Calibri" charset="0"/>
              </a:rPr>
              <a:t>, </a:t>
            </a:r>
            <a:r>
              <a:rPr lang="de-DE" sz="2400" b="1" dirty="0" err="1">
                <a:latin typeface="Calibri" charset="0"/>
                <a:ea typeface="Calibri" charset="0"/>
                <a:cs typeface="Calibri" charset="0"/>
              </a:rPr>
              <a:t>Hyp</a:t>
            </a:r>
            <a:r>
              <a:rPr lang="de-DE" sz="2400" b="1" dirty="0">
                <a:latin typeface="Calibri" charset="0"/>
                <a:ea typeface="Calibri" charset="0"/>
                <a:cs typeface="Calibri" charset="0"/>
              </a:rPr>
              <a:t>. (+)</a:t>
            </a:r>
          </a:p>
        </p:txBody>
      </p:sp>
      <p:sp>
        <p:nvSpPr>
          <p:cNvPr id="9" name="Inhaltsplatzhalter 3"/>
          <p:cNvSpPr txBox="1">
            <a:spLocks/>
          </p:cNvSpPr>
          <p:nvPr/>
        </p:nvSpPr>
        <p:spPr>
          <a:xfrm>
            <a:off x="8593661" y="2314575"/>
            <a:ext cx="3490732" cy="36845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Font typeface="+mj-lt"/>
              <a:buAutoNum type="romanUcPeriod"/>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771650" indent="-400050" algn="l" defTabSz="914400" rtl="0" eaLnBrk="1" latinLnBrk="0" hangingPunct="1">
              <a:lnSpc>
                <a:spcPct val="90000"/>
              </a:lnSpc>
              <a:spcBef>
                <a:spcPts val="500"/>
              </a:spcBef>
              <a:buFont typeface="+mj-lt"/>
              <a:buAutoNum type="alphaLcParenR"/>
              <a:defRPr sz="1800" kern="1200">
                <a:solidFill>
                  <a:schemeClr val="tx1"/>
                </a:solidFill>
                <a:latin typeface="+mn-lt"/>
                <a:ea typeface="+mn-ea"/>
                <a:cs typeface="+mn-cs"/>
              </a:defRPr>
            </a:lvl4pPr>
            <a:lvl5pPr marL="2228850" indent="-400050" algn="l" defTabSz="914400" rtl="0" eaLnBrk="1" latinLnBrk="0" hangingPunct="1">
              <a:lnSpc>
                <a:spcPct val="90000"/>
              </a:lnSpc>
              <a:spcBef>
                <a:spcPts val="500"/>
              </a:spcBef>
              <a:buFont typeface="+mj-lt"/>
              <a:buAutoNum type="romanLcPeriod"/>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0" indent="-571500">
              <a:buFont typeface="+mj-lt"/>
              <a:buAutoNum type="romanUcPeriod"/>
            </a:pPr>
            <a:r>
              <a:rPr lang="de-DE" sz="2000" dirty="0"/>
              <a:t>Tatbestand</a:t>
            </a:r>
          </a:p>
          <a:p>
            <a:pPr lvl="1">
              <a:buFont typeface="Wingdings" panose="05000000000000000000" pitchFamily="2" charset="2"/>
              <a:buChar char="Ø"/>
            </a:pPr>
            <a:r>
              <a:rPr lang="de-DE" sz="1800" dirty="0">
                <a:solidFill>
                  <a:srgbClr val="C00000"/>
                </a:solidFill>
              </a:rPr>
              <a:t>Abtretung der </a:t>
            </a:r>
            <a:r>
              <a:rPr lang="de-DE" sz="1800" dirty="0" err="1">
                <a:solidFill>
                  <a:srgbClr val="C00000"/>
                </a:solidFill>
              </a:rPr>
              <a:t>Fdg</a:t>
            </a:r>
            <a:r>
              <a:rPr lang="de-DE" sz="1800" dirty="0">
                <a:solidFill>
                  <a:srgbClr val="C00000"/>
                </a:solidFill>
              </a:rPr>
              <a:t> nur nach § 1138 fingiert (+)</a:t>
            </a:r>
          </a:p>
          <a:p>
            <a:pPr marL="571500" indent="-571500">
              <a:buFont typeface="+mj-lt"/>
              <a:buAutoNum type="romanUcPeriod"/>
            </a:pPr>
            <a:r>
              <a:rPr lang="de-DE" sz="2000" dirty="0"/>
              <a:t>Rechtsfolge</a:t>
            </a:r>
          </a:p>
          <a:p>
            <a:pPr lvl="1">
              <a:buFont typeface="Wingdings" panose="05000000000000000000" pitchFamily="2" charset="2"/>
              <a:buChar char="Ø"/>
            </a:pPr>
            <a:r>
              <a:rPr lang="de-DE" sz="1800" dirty="0">
                <a:solidFill>
                  <a:srgbClr val="C00000"/>
                </a:solidFill>
              </a:rPr>
              <a:t>Übergang (nur) der Hyp. (+), wenn </a:t>
            </a:r>
            <a:r>
              <a:rPr lang="de-DE" sz="1800" dirty="0" err="1">
                <a:solidFill>
                  <a:srgbClr val="C00000"/>
                </a:solidFill>
              </a:rPr>
              <a:t>g.E</a:t>
            </a:r>
            <a:r>
              <a:rPr lang="de-DE" sz="1800" dirty="0">
                <a:solidFill>
                  <a:srgbClr val="C00000"/>
                </a:solidFill>
              </a:rPr>
              <a:t>., § 892</a:t>
            </a:r>
            <a:br>
              <a:rPr lang="de-DE" sz="1800" dirty="0">
                <a:solidFill>
                  <a:srgbClr val="C00000"/>
                </a:solidFill>
              </a:rPr>
            </a:br>
            <a:br>
              <a:rPr lang="de-DE" sz="1800" dirty="0">
                <a:solidFill>
                  <a:srgbClr val="C00000"/>
                </a:solidFill>
              </a:rPr>
            </a:br>
            <a:endParaRPr lang="de-DE" sz="1800" dirty="0">
              <a:solidFill>
                <a:srgbClr val="C00000"/>
              </a:solidFill>
            </a:endParaRPr>
          </a:p>
          <a:p>
            <a:pPr lvl="1">
              <a:buFont typeface="Wingdings" panose="05000000000000000000" pitchFamily="2" charset="2"/>
              <a:buChar char="Ø"/>
            </a:pPr>
            <a:r>
              <a:rPr lang="de-DE" sz="1800" dirty="0"/>
              <a:t>(S) forderungsentkleidete Hypothek</a:t>
            </a:r>
            <a:br>
              <a:rPr lang="de-DE" sz="1800" dirty="0"/>
            </a:br>
            <a:r>
              <a:rPr lang="de-DE" sz="1800" dirty="0"/>
              <a:t>(Hypothek ohne </a:t>
            </a:r>
            <a:r>
              <a:rPr lang="de-DE" sz="1800" dirty="0" err="1"/>
              <a:t>Fdg</a:t>
            </a:r>
            <a:r>
              <a:rPr lang="de-DE" sz="1800" dirty="0"/>
              <a:t>.)</a:t>
            </a:r>
          </a:p>
        </p:txBody>
      </p:sp>
      <p:sp>
        <p:nvSpPr>
          <p:cNvPr id="10" name="Textplatzhalter 2"/>
          <p:cNvSpPr txBox="1">
            <a:spLocks/>
          </p:cNvSpPr>
          <p:nvPr/>
        </p:nvSpPr>
        <p:spPr>
          <a:xfrm>
            <a:off x="8816597" y="1681163"/>
            <a:ext cx="3394755" cy="8239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Font typeface="+mj-lt"/>
              <a:buAutoNum type="romanUcPeriod"/>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771650" indent="-400050" algn="l" defTabSz="914400" rtl="0" eaLnBrk="1" latinLnBrk="0" hangingPunct="1">
              <a:lnSpc>
                <a:spcPct val="90000"/>
              </a:lnSpc>
              <a:spcBef>
                <a:spcPts val="500"/>
              </a:spcBef>
              <a:buFont typeface="+mj-lt"/>
              <a:buAutoNum type="alphaLcParenR"/>
              <a:defRPr sz="1800" kern="1200">
                <a:solidFill>
                  <a:schemeClr val="tx1"/>
                </a:solidFill>
                <a:latin typeface="+mn-lt"/>
                <a:ea typeface="+mn-ea"/>
                <a:cs typeface="+mn-cs"/>
              </a:defRPr>
            </a:lvl4pPr>
            <a:lvl5pPr marL="2228850" indent="-400050" algn="l" defTabSz="914400" rtl="0" eaLnBrk="1" latinLnBrk="0" hangingPunct="1">
              <a:lnSpc>
                <a:spcPct val="90000"/>
              </a:lnSpc>
              <a:spcBef>
                <a:spcPts val="500"/>
              </a:spcBef>
              <a:buFont typeface="+mj-lt"/>
              <a:buAutoNum type="romanLcPeriod"/>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err="1">
                <a:latin typeface="Calibri" charset="0"/>
                <a:ea typeface="Calibri" charset="0"/>
                <a:cs typeface="Calibri" charset="0"/>
              </a:rPr>
              <a:t>Fdg</a:t>
            </a:r>
            <a:r>
              <a:rPr lang="de-DE" sz="2400" b="1" dirty="0">
                <a:latin typeface="Calibri" charset="0"/>
                <a:ea typeface="Calibri" charset="0"/>
                <a:cs typeface="Calibri" charset="0"/>
              </a:rPr>
              <a:t>. </a:t>
            </a:r>
            <a:r>
              <a:rPr lang="de-DE" sz="2400" b="1" dirty="0">
                <a:solidFill>
                  <a:srgbClr val="C00000"/>
                </a:solidFill>
                <a:latin typeface="Calibri" charset="0"/>
                <a:ea typeface="Calibri" charset="0"/>
                <a:cs typeface="Calibri" charset="0"/>
              </a:rPr>
              <a:t>(-)</a:t>
            </a:r>
            <a:r>
              <a:rPr lang="de-DE" sz="2400" b="1" dirty="0">
                <a:latin typeface="Calibri" charset="0"/>
                <a:ea typeface="Calibri" charset="0"/>
                <a:cs typeface="Calibri" charset="0"/>
              </a:rPr>
              <a:t>, </a:t>
            </a:r>
            <a:r>
              <a:rPr lang="de-DE" sz="2400" b="1" dirty="0" err="1">
                <a:latin typeface="Calibri" charset="0"/>
                <a:ea typeface="Calibri" charset="0"/>
                <a:cs typeface="Calibri" charset="0"/>
              </a:rPr>
              <a:t>Hyp</a:t>
            </a:r>
            <a:r>
              <a:rPr lang="de-DE" sz="2400" b="1" dirty="0">
                <a:latin typeface="Calibri" charset="0"/>
                <a:ea typeface="Calibri" charset="0"/>
                <a:cs typeface="Calibri" charset="0"/>
              </a:rPr>
              <a:t>. </a:t>
            </a:r>
            <a:r>
              <a:rPr lang="de-DE" sz="2400" b="1" dirty="0">
                <a:solidFill>
                  <a:srgbClr val="C00000"/>
                </a:solidFill>
                <a:latin typeface="Calibri" charset="0"/>
                <a:ea typeface="Calibri" charset="0"/>
                <a:cs typeface="Calibri" charset="0"/>
              </a:rPr>
              <a:t>(-)</a:t>
            </a:r>
          </a:p>
        </p:txBody>
      </p:sp>
      <p:sp>
        <p:nvSpPr>
          <p:cNvPr id="11" name="Inhaltsplatzhalter 3"/>
          <p:cNvSpPr txBox="1">
            <a:spLocks/>
          </p:cNvSpPr>
          <p:nvPr/>
        </p:nvSpPr>
        <p:spPr>
          <a:xfrm>
            <a:off x="5709638" y="2314575"/>
            <a:ext cx="3495629" cy="36845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Font typeface="+mj-lt"/>
              <a:buAutoNum type="romanUcPeriod"/>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771650" indent="-400050" algn="l" defTabSz="914400" rtl="0" eaLnBrk="1" latinLnBrk="0" hangingPunct="1">
              <a:lnSpc>
                <a:spcPct val="90000"/>
              </a:lnSpc>
              <a:spcBef>
                <a:spcPts val="500"/>
              </a:spcBef>
              <a:buFont typeface="+mj-lt"/>
              <a:buAutoNum type="alphaLcParenR"/>
              <a:defRPr sz="1800" kern="1200">
                <a:solidFill>
                  <a:schemeClr val="tx1"/>
                </a:solidFill>
                <a:latin typeface="+mn-lt"/>
                <a:ea typeface="+mn-ea"/>
                <a:cs typeface="+mn-cs"/>
              </a:defRPr>
            </a:lvl4pPr>
            <a:lvl5pPr marL="2228850" indent="-400050" algn="l" defTabSz="914400" rtl="0" eaLnBrk="1" latinLnBrk="0" hangingPunct="1">
              <a:lnSpc>
                <a:spcPct val="90000"/>
              </a:lnSpc>
              <a:spcBef>
                <a:spcPts val="500"/>
              </a:spcBef>
              <a:buFont typeface="+mj-lt"/>
              <a:buAutoNum type="romanLcPeriod"/>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0" indent="-571500">
              <a:buFont typeface="+mj-lt"/>
              <a:buAutoNum type="romanUcPeriod"/>
            </a:pPr>
            <a:r>
              <a:rPr lang="de-DE" sz="2000" dirty="0"/>
              <a:t>Tatbestand</a:t>
            </a:r>
          </a:p>
          <a:p>
            <a:pPr lvl="1">
              <a:buFont typeface="Wingdings" panose="05000000000000000000" pitchFamily="2" charset="2"/>
              <a:buChar char="Ø"/>
            </a:pPr>
            <a:r>
              <a:rPr lang="de-DE" sz="1800" dirty="0">
                <a:solidFill>
                  <a:srgbClr val="C00000"/>
                </a:solidFill>
              </a:rPr>
              <a:t>Abtretung der </a:t>
            </a:r>
            <a:r>
              <a:rPr lang="de-DE" sz="1800" dirty="0" err="1">
                <a:solidFill>
                  <a:srgbClr val="C00000"/>
                </a:solidFill>
              </a:rPr>
              <a:t>Fdg</a:t>
            </a:r>
            <a:r>
              <a:rPr lang="de-DE" sz="1800" dirty="0">
                <a:solidFill>
                  <a:srgbClr val="C00000"/>
                </a:solidFill>
              </a:rPr>
              <a:t> nur nach § 1138 fingiert (+)</a:t>
            </a:r>
          </a:p>
          <a:p>
            <a:pPr marL="571500" indent="-571500">
              <a:buFont typeface="+mj-lt"/>
              <a:buAutoNum type="romanUcPeriod"/>
            </a:pPr>
            <a:r>
              <a:rPr lang="de-DE" sz="2000" dirty="0"/>
              <a:t>Rechtsfolge</a:t>
            </a:r>
          </a:p>
          <a:p>
            <a:pPr lvl="1">
              <a:buFont typeface="Wingdings" panose="05000000000000000000" pitchFamily="2" charset="2"/>
              <a:buChar char="Ø"/>
            </a:pPr>
            <a:r>
              <a:rPr lang="de-DE" sz="1800" dirty="0"/>
              <a:t>Übergang (nur) der Hyp. (+)</a:t>
            </a:r>
            <a:br>
              <a:rPr lang="de-DE" sz="1800" dirty="0"/>
            </a:br>
            <a:br>
              <a:rPr lang="de-DE" sz="1800" dirty="0"/>
            </a:br>
            <a:endParaRPr lang="de-DE" sz="1800" dirty="0"/>
          </a:p>
          <a:p>
            <a:pPr lvl="1">
              <a:buFont typeface="Wingdings" panose="05000000000000000000" pitchFamily="2" charset="2"/>
              <a:buChar char="Ø"/>
            </a:pPr>
            <a:r>
              <a:rPr lang="de-DE" sz="1800" dirty="0"/>
              <a:t>(S) forderungsentkleidete Hypothek!</a:t>
            </a:r>
            <a:br>
              <a:rPr lang="de-DE" sz="1800" dirty="0"/>
            </a:br>
            <a:r>
              <a:rPr lang="de-DE" sz="1800" dirty="0"/>
              <a:t>(Hypothek ohne </a:t>
            </a:r>
            <a:r>
              <a:rPr lang="de-DE" sz="1800" dirty="0" err="1"/>
              <a:t>Fdg</a:t>
            </a:r>
            <a:r>
              <a:rPr lang="de-DE" sz="1800" dirty="0"/>
              <a:t>.)</a:t>
            </a:r>
          </a:p>
        </p:txBody>
      </p:sp>
    </p:spTree>
    <p:extLst>
      <p:ext uri="{BB962C8B-B14F-4D97-AF65-F5344CB8AC3E}">
        <p14:creationId xmlns:p14="http://schemas.microsoft.com/office/powerpoint/2010/main" val="146433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9">
                                            <p:txEl>
                                              <p:pRg st="0" end="0"/>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000" b="1" dirty="0">
                <a:latin typeface="+mn-lt"/>
              </a:rPr>
              <a:t>Einreden</a:t>
            </a:r>
          </a:p>
        </p:txBody>
      </p:sp>
      <p:sp>
        <p:nvSpPr>
          <p:cNvPr id="3" name="Untertitel 2"/>
          <p:cNvSpPr>
            <a:spLocks noGrp="1"/>
          </p:cNvSpPr>
          <p:nvPr>
            <p:ph type="subTitle" idx="1"/>
          </p:nvPr>
        </p:nvSpPr>
        <p:spPr/>
        <p:txBody>
          <a:bodyPr/>
          <a:lstStyle/>
          <a:p>
            <a:r>
              <a:rPr lang="de-DE" sz="2000" dirty="0">
                <a:latin typeface="+mn-lt"/>
              </a:rPr>
              <a:t>Hypothek und Grundschuld</a:t>
            </a:r>
            <a:endParaRPr lang="de-DE" dirty="0"/>
          </a:p>
        </p:txBody>
      </p:sp>
    </p:spTree>
    <p:extLst>
      <p:ext uri="{BB962C8B-B14F-4D97-AF65-F5344CB8AC3E}">
        <p14:creationId xmlns:p14="http://schemas.microsoft.com/office/powerpoint/2010/main" val="1035183710"/>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normAutofit/>
          </a:bodyPr>
          <a:lstStyle/>
          <a:p>
            <a:pPr marL="571500" indent="-571500">
              <a:buFont typeface="+mj-lt"/>
              <a:buAutoNum type="romanUcPeriod"/>
            </a:pPr>
            <a:r>
              <a:rPr lang="de-DE" u="sng" dirty="0"/>
              <a:t>Forderungsbezogene Einreden, § 1137 S.1</a:t>
            </a:r>
          </a:p>
          <a:p>
            <a:pPr marL="800089" lvl="1" indent="-342900" algn="l">
              <a:buFont typeface="Wingdings" charset="2"/>
              <a:buChar char="Ø"/>
            </a:pPr>
            <a:r>
              <a:rPr lang="de-DE" dirty="0">
                <a:solidFill>
                  <a:schemeClr val="tx1"/>
                </a:solidFill>
              </a:rPr>
              <a:t>Eigentümer kann gegen die Hypothek die dem pers. Schuldner zustehenden Einreden geltend machen</a:t>
            </a:r>
          </a:p>
          <a:p>
            <a:pPr marL="800089" lvl="1" indent="-342900" algn="l">
              <a:buFont typeface="Wingdings" charset="2"/>
              <a:buChar char="Ø"/>
            </a:pPr>
            <a:r>
              <a:rPr lang="de-DE" dirty="0">
                <a:solidFill>
                  <a:schemeClr val="tx1"/>
                </a:solidFill>
              </a:rPr>
              <a:t>Ausfluss der Akzessorietät</a:t>
            </a:r>
          </a:p>
          <a:p>
            <a:pPr marL="1257277" lvl="2" indent="-342900" algn="l">
              <a:buFont typeface="Symbol" charset="2"/>
              <a:buChar char="-"/>
            </a:pPr>
            <a:r>
              <a:rPr lang="de-DE" dirty="0">
                <a:solidFill>
                  <a:schemeClr val="tx1"/>
                </a:solidFill>
              </a:rPr>
              <a:t>Bsp.: Stundung der </a:t>
            </a:r>
            <a:r>
              <a:rPr lang="de-DE" dirty="0" err="1">
                <a:solidFill>
                  <a:schemeClr val="tx1"/>
                </a:solidFill>
              </a:rPr>
              <a:t>Fdg</a:t>
            </a:r>
            <a:r>
              <a:rPr lang="de-DE" dirty="0">
                <a:solidFill>
                  <a:schemeClr val="tx1"/>
                </a:solidFill>
              </a:rPr>
              <a:t>.; Einrede des nichterfüllten Vertrags, § 320</a:t>
            </a:r>
          </a:p>
          <a:p>
            <a:pPr marL="1257277" lvl="2" indent="-342900" algn="l">
              <a:buFont typeface="Symbol" charset="2"/>
              <a:buChar char="-"/>
            </a:pPr>
            <a:endParaRPr lang="de-DE" dirty="0">
              <a:solidFill>
                <a:schemeClr val="tx1"/>
              </a:solidFill>
            </a:endParaRPr>
          </a:p>
          <a:p>
            <a:pPr marL="800089" lvl="1" indent="-342900" algn="l">
              <a:buFont typeface="Wingdings" charset="2"/>
              <a:buChar char="Ø"/>
            </a:pPr>
            <a:r>
              <a:rPr lang="de-DE" dirty="0">
                <a:solidFill>
                  <a:schemeClr val="tx1"/>
                </a:solidFill>
              </a:rPr>
              <a:t>Beachte: </a:t>
            </a:r>
            <a:r>
              <a:rPr lang="de-DE" dirty="0" err="1">
                <a:solidFill>
                  <a:schemeClr val="tx1"/>
                </a:solidFill>
              </a:rPr>
              <a:t>gutgl</a:t>
            </a:r>
            <a:r>
              <a:rPr lang="de-DE" dirty="0">
                <a:solidFill>
                  <a:schemeClr val="tx1"/>
                </a:solidFill>
              </a:rPr>
              <a:t>. einredefreier Erwerb, §§ 1138, 892</a:t>
            </a:r>
          </a:p>
          <a:p>
            <a:pPr marL="800089" lvl="1" indent="-342900" algn="l">
              <a:buFont typeface="Wingdings" charset="2"/>
              <a:buChar char="Ø"/>
            </a:pPr>
            <a:endParaRPr lang="de-DE" dirty="0">
              <a:solidFill>
                <a:schemeClr val="tx1"/>
              </a:solidFill>
            </a:endParaRPr>
          </a:p>
          <a:p>
            <a:pPr marL="571500" indent="-571500">
              <a:buFont typeface="+mj-lt"/>
              <a:buAutoNum type="romanUcPeriod"/>
            </a:pPr>
            <a:r>
              <a:rPr lang="de-DE" u="sng" dirty="0"/>
              <a:t>Pfandrechtsbezogene Einreden, § 1157 S.1</a:t>
            </a:r>
          </a:p>
          <a:p>
            <a:pPr marL="800089" lvl="1" indent="-342900" algn="l">
              <a:buFont typeface="Symbol" charset="2"/>
              <a:buChar char="-"/>
            </a:pPr>
            <a:r>
              <a:rPr lang="de-DE" dirty="0">
                <a:solidFill>
                  <a:schemeClr val="tx1"/>
                </a:solidFill>
              </a:rPr>
              <a:t>Ferner kann der Eigentümer die gegen die </a:t>
            </a:r>
            <a:r>
              <a:rPr lang="de-DE" dirty="0" err="1">
                <a:solidFill>
                  <a:schemeClr val="tx1"/>
                </a:solidFill>
              </a:rPr>
              <a:t>Hyp</a:t>
            </a:r>
            <a:r>
              <a:rPr lang="de-DE" dirty="0">
                <a:solidFill>
                  <a:schemeClr val="tx1"/>
                </a:solidFill>
              </a:rPr>
              <a:t>. Bestehenden Einreden geltend machen</a:t>
            </a:r>
          </a:p>
          <a:p>
            <a:pPr marL="800089" lvl="1" indent="-342900" algn="l">
              <a:buFont typeface="Symbol" charset="2"/>
              <a:buChar char="-"/>
            </a:pPr>
            <a:r>
              <a:rPr lang="de-DE" dirty="0">
                <a:solidFill>
                  <a:schemeClr val="tx1"/>
                </a:solidFill>
              </a:rPr>
              <a:t>Auch </a:t>
            </a:r>
            <a:r>
              <a:rPr lang="de-DE" dirty="0" err="1">
                <a:solidFill>
                  <a:schemeClr val="tx1"/>
                </a:solidFill>
              </a:rPr>
              <a:t>ggnü</a:t>
            </a:r>
            <a:r>
              <a:rPr lang="de-DE" dirty="0">
                <a:solidFill>
                  <a:schemeClr val="tx1"/>
                </a:solidFill>
              </a:rPr>
              <a:t> dem neuen Hyp-Gläubiger</a:t>
            </a:r>
          </a:p>
          <a:p>
            <a:pPr marL="800089" lvl="1" indent="-342900" algn="l">
              <a:buFont typeface="Symbol" charset="2"/>
              <a:buChar char="-"/>
            </a:pPr>
            <a:endParaRPr lang="de-DE" dirty="0">
              <a:solidFill>
                <a:schemeClr val="tx1"/>
              </a:solidFill>
            </a:endParaRPr>
          </a:p>
          <a:p>
            <a:pPr marL="800089" lvl="1" indent="-342900" algn="l">
              <a:buFont typeface="Wingdings" charset="2"/>
              <a:buChar char="Ø"/>
            </a:pPr>
            <a:r>
              <a:rPr lang="de-DE" dirty="0">
                <a:solidFill>
                  <a:schemeClr val="tx1"/>
                </a:solidFill>
              </a:rPr>
              <a:t>Beachte: </a:t>
            </a:r>
            <a:r>
              <a:rPr lang="de-DE" dirty="0" err="1">
                <a:solidFill>
                  <a:schemeClr val="tx1"/>
                </a:solidFill>
              </a:rPr>
              <a:t>gutgl</a:t>
            </a:r>
            <a:r>
              <a:rPr lang="de-DE" dirty="0">
                <a:solidFill>
                  <a:schemeClr val="tx1"/>
                </a:solidFill>
              </a:rPr>
              <a:t>. </a:t>
            </a:r>
            <a:r>
              <a:rPr lang="de-DE" dirty="0" err="1">
                <a:solidFill>
                  <a:schemeClr val="tx1"/>
                </a:solidFill>
              </a:rPr>
              <a:t>einredefreier</a:t>
            </a:r>
            <a:r>
              <a:rPr lang="de-DE" dirty="0">
                <a:solidFill>
                  <a:schemeClr val="tx1"/>
                </a:solidFill>
              </a:rPr>
              <a:t> Erwerb, § 1157 S. 2, 892</a:t>
            </a:r>
          </a:p>
          <a:p>
            <a:endParaRPr lang="de-DE" dirty="0"/>
          </a:p>
        </p:txBody>
      </p:sp>
      <p:sp>
        <p:nvSpPr>
          <p:cNvPr id="3" name="Titel 2"/>
          <p:cNvSpPr>
            <a:spLocks noGrp="1"/>
          </p:cNvSpPr>
          <p:nvPr>
            <p:ph type="title"/>
          </p:nvPr>
        </p:nvSpPr>
        <p:spPr/>
        <p:txBody>
          <a:bodyPr/>
          <a:lstStyle/>
          <a:p>
            <a:r>
              <a:rPr lang="de-DE" dirty="0"/>
              <a:t>Einreden bei der Hypothek</a:t>
            </a:r>
          </a:p>
        </p:txBody>
      </p:sp>
    </p:spTree>
    <p:extLst>
      <p:ext uri="{BB962C8B-B14F-4D97-AF65-F5344CB8AC3E}">
        <p14:creationId xmlns:p14="http://schemas.microsoft.com/office/powerpoint/2010/main" val="155821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u="sng" dirty="0"/>
              <a:t>Hypothek: Einreden</a:t>
            </a:r>
            <a:endParaRPr lang="de-DE" dirty="0"/>
          </a:p>
        </p:txBody>
      </p:sp>
      <p:sp>
        <p:nvSpPr>
          <p:cNvPr id="4" name="Inhaltsplatzhalter 2"/>
          <p:cNvSpPr txBox="1">
            <a:spLocks/>
          </p:cNvSpPr>
          <p:nvPr/>
        </p:nvSpPr>
        <p:spPr>
          <a:xfrm>
            <a:off x="3278385" y="2642968"/>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K</a:t>
            </a:r>
          </a:p>
        </p:txBody>
      </p:sp>
      <p:cxnSp>
        <p:nvCxnSpPr>
          <p:cNvPr id="5" name="Gerader Verbinder 14"/>
          <p:cNvCxnSpPr/>
          <p:nvPr/>
        </p:nvCxnSpPr>
        <p:spPr>
          <a:xfrm>
            <a:off x="4203700" y="3042875"/>
            <a:ext cx="3251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4624591" y="3027882"/>
            <a:ext cx="2086710" cy="369332"/>
          </a:xfrm>
          <a:prstGeom prst="rect">
            <a:avLst/>
          </a:prstGeom>
          <a:noFill/>
        </p:spPr>
        <p:txBody>
          <a:bodyPr wrap="square" rtlCol="0">
            <a:spAutoFit/>
          </a:bodyPr>
          <a:lstStyle/>
          <a:p>
            <a:r>
              <a:rPr lang="de-DE" dirty="0">
                <a:solidFill>
                  <a:schemeClr val="accent6">
                    <a:lumMod val="50000"/>
                  </a:schemeClr>
                </a:solidFill>
              </a:rPr>
              <a:t>§§ 873, 1113</a:t>
            </a:r>
          </a:p>
        </p:txBody>
      </p:sp>
      <p:sp>
        <p:nvSpPr>
          <p:cNvPr id="7" name="Inhaltsplatzhalter 2"/>
          <p:cNvSpPr txBox="1">
            <a:spLocks/>
          </p:cNvSpPr>
          <p:nvPr/>
        </p:nvSpPr>
        <p:spPr>
          <a:xfrm>
            <a:off x="7731173" y="2642967"/>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B</a:t>
            </a:r>
          </a:p>
        </p:txBody>
      </p:sp>
      <p:cxnSp>
        <p:nvCxnSpPr>
          <p:cNvPr id="8" name="Gerader Verbinder 14"/>
          <p:cNvCxnSpPr/>
          <p:nvPr/>
        </p:nvCxnSpPr>
        <p:spPr>
          <a:xfrm>
            <a:off x="4203700" y="2795168"/>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624591" y="2418340"/>
            <a:ext cx="2586569" cy="369332"/>
          </a:xfrm>
          <a:prstGeom prst="rect">
            <a:avLst/>
          </a:prstGeom>
          <a:noFill/>
        </p:spPr>
        <p:txBody>
          <a:bodyPr wrap="square" rtlCol="0">
            <a:spAutoFit/>
          </a:bodyPr>
          <a:lstStyle/>
          <a:p>
            <a:r>
              <a:rPr lang="de-DE" dirty="0">
                <a:solidFill>
                  <a:srgbClr val="C00000"/>
                </a:solidFill>
              </a:rPr>
              <a:t>§ 488</a:t>
            </a:r>
          </a:p>
        </p:txBody>
      </p:sp>
      <p:sp>
        <p:nvSpPr>
          <p:cNvPr id="15" name="Ellipse 2"/>
          <p:cNvSpPr/>
          <p:nvPr/>
        </p:nvSpPr>
        <p:spPr>
          <a:xfrm>
            <a:off x="8246488" y="2170823"/>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17" name="Ellipse 20"/>
          <p:cNvSpPr/>
          <p:nvPr/>
        </p:nvSpPr>
        <p:spPr>
          <a:xfrm>
            <a:off x="8733786" y="2170823"/>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29"/>
          <p:cNvSpPr/>
          <p:nvPr/>
        </p:nvSpPr>
        <p:spPr>
          <a:xfrm>
            <a:off x="3188835" y="5758507"/>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20" name="Textfeld 19"/>
          <p:cNvSpPr txBox="1"/>
          <p:nvPr/>
        </p:nvSpPr>
        <p:spPr>
          <a:xfrm>
            <a:off x="3581236" y="5758507"/>
            <a:ext cx="2086710" cy="369332"/>
          </a:xfrm>
          <a:prstGeom prst="rect">
            <a:avLst/>
          </a:prstGeom>
          <a:noFill/>
        </p:spPr>
        <p:txBody>
          <a:bodyPr wrap="square" rtlCol="0">
            <a:spAutoFit/>
          </a:bodyPr>
          <a:lstStyle/>
          <a:p>
            <a:r>
              <a:rPr lang="de-DE" dirty="0"/>
              <a:t>Forderung</a:t>
            </a:r>
          </a:p>
        </p:txBody>
      </p:sp>
      <p:sp>
        <p:nvSpPr>
          <p:cNvPr id="21" name="Ellipse 31"/>
          <p:cNvSpPr/>
          <p:nvPr/>
        </p:nvSpPr>
        <p:spPr>
          <a:xfrm>
            <a:off x="4780451" y="5758507"/>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149783" y="5758507"/>
            <a:ext cx="2086710" cy="369332"/>
          </a:xfrm>
          <a:prstGeom prst="rect">
            <a:avLst/>
          </a:prstGeom>
          <a:noFill/>
        </p:spPr>
        <p:txBody>
          <a:bodyPr wrap="square" rtlCol="0">
            <a:spAutoFit/>
          </a:bodyPr>
          <a:lstStyle/>
          <a:p>
            <a:r>
              <a:rPr lang="de-DE" dirty="0"/>
              <a:t>Hypothek</a:t>
            </a:r>
          </a:p>
        </p:txBody>
      </p:sp>
      <p:cxnSp>
        <p:nvCxnSpPr>
          <p:cNvPr id="23" name="Gerader Verbinder 14"/>
          <p:cNvCxnSpPr/>
          <p:nvPr/>
        </p:nvCxnSpPr>
        <p:spPr>
          <a:xfrm>
            <a:off x="414295" y="5994998"/>
            <a:ext cx="34461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781980" y="5773501"/>
            <a:ext cx="2086710" cy="369332"/>
          </a:xfrm>
          <a:prstGeom prst="rect">
            <a:avLst/>
          </a:prstGeom>
          <a:noFill/>
        </p:spPr>
        <p:txBody>
          <a:bodyPr wrap="square" rtlCol="0">
            <a:spAutoFit/>
          </a:bodyPr>
          <a:lstStyle/>
          <a:p>
            <a:r>
              <a:rPr lang="de-DE" dirty="0" err="1"/>
              <a:t>schuldR</a:t>
            </a:r>
            <a:r>
              <a:rPr lang="de-DE" dirty="0"/>
              <a:t>.</a:t>
            </a:r>
          </a:p>
        </p:txBody>
      </p:sp>
      <p:sp>
        <p:nvSpPr>
          <p:cNvPr id="25" name="Textfeld 24"/>
          <p:cNvSpPr txBox="1"/>
          <p:nvPr/>
        </p:nvSpPr>
        <p:spPr>
          <a:xfrm>
            <a:off x="2194667" y="5773501"/>
            <a:ext cx="2086710" cy="369332"/>
          </a:xfrm>
          <a:prstGeom prst="rect">
            <a:avLst/>
          </a:prstGeom>
          <a:noFill/>
        </p:spPr>
        <p:txBody>
          <a:bodyPr wrap="square" rtlCol="0">
            <a:spAutoFit/>
          </a:bodyPr>
          <a:lstStyle/>
          <a:p>
            <a:r>
              <a:rPr lang="de-DE" dirty="0"/>
              <a:t>dinglich</a:t>
            </a:r>
          </a:p>
        </p:txBody>
      </p:sp>
      <p:cxnSp>
        <p:nvCxnSpPr>
          <p:cNvPr id="26" name="Gerader Verbinder 37"/>
          <p:cNvCxnSpPr/>
          <p:nvPr/>
        </p:nvCxnSpPr>
        <p:spPr>
          <a:xfrm>
            <a:off x="1714200" y="5994998"/>
            <a:ext cx="34217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7" name="Pfeil: nach unten gekrümmt 26">
            <a:extLst>
              <a:ext uri="{FF2B5EF4-FFF2-40B4-BE49-F238E27FC236}">
                <a16:creationId xmlns:a16="http://schemas.microsoft.com/office/drawing/2014/main" id="{595B1EC9-BE5F-26E9-A8B4-7E982C0248BD}"/>
              </a:ext>
            </a:extLst>
          </p:cNvPr>
          <p:cNvSpPr/>
          <p:nvPr/>
        </p:nvSpPr>
        <p:spPr>
          <a:xfrm rot="10800000">
            <a:off x="3238022" y="3422852"/>
            <a:ext cx="4922703" cy="90863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8" name="Textfeld 27">
            <a:extLst>
              <a:ext uri="{FF2B5EF4-FFF2-40B4-BE49-F238E27FC236}">
                <a16:creationId xmlns:a16="http://schemas.microsoft.com/office/drawing/2014/main" id="{F253BD55-C6F5-6DAA-345D-260C79E7610D}"/>
              </a:ext>
            </a:extLst>
          </p:cNvPr>
          <p:cNvSpPr txBox="1"/>
          <p:nvPr/>
        </p:nvSpPr>
        <p:spPr>
          <a:xfrm>
            <a:off x="5399324" y="4337514"/>
            <a:ext cx="1311977" cy="369332"/>
          </a:xfrm>
          <a:prstGeom prst="rect">
            <a:avLst/>
          </a:prstGeom>
          <a:noFill/>
        </p:spPr>
        <p:txBody>
          <a:bodyPr wrap="square" rtlCol="0">
            <a:spAutoFit/>
          </a:bodyPr>
          <a:lstStyle/>
          <a:p>
            <a:r>
              <a:rPr lang="de-DE" b="1" dirty="0"/>
              <a:t>§ 1147!</a:t>
            </a:r>
          </a:p>
        </p:txBody>
      </p:sp>
      <p:sp>
        <p:nvSpPr>
          <p:cNvPr id="29" name="Sprechblase: oval 28">
            <a:extLst>
              <a:ext uri="{FF2B5EF4-FFF2-40B4-BE49-F238E27FC236}">
                <a16:creationId xmlns:a16="http://schemas.microsoft.com/office/drawing/2014/main" id="{F59681FD-7716-DA21-7A5E-703AF5DD5C83}"/>
              </a:ext>
            </a:extLst>
          </p:cNvPr>
          <p:cNvSpPr/>
          <p:nvPr/>
        </p:nvSpPr>
        <p:spPr>
          <a:xfrm>
            <a:off x="2463475" y="1572096"/>
            <a:ext cx="3454400" cy="79909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 1137 S. 1!</a:t>
            </a:r>
          </a:p>
        </p:txBody>
      </p:sp>
    </p:spTree>
    <p:extLst>
      <p:ext uri="{BB962C8B-B14F-4D97-AF65-F5344CB8AC3E}">
        <p14:creationId xmlns:p14="http://schemas.microsoft.com/office/powerpoint/2010/main" val="135456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9" grpId="0"/>
      <p:bldP spid="15" grpId="0" animBg="1"/>
      <p:bldP spid="17" grpId="0" animBg="1"/>
      <p:bldP spid="27" grpId="0" animBg="1"/>
      <p:bldP spid="28" grpId="0"/>
      <p:bldP spid="29"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u="sng" dirty="0"/>
              <a:t>Hypothek: Einreden</a:t>
            </a:r>
            <a:endParaRPr lang="de-DE" dirty="0"/>
          </a:p>
        </p:txBody>
      </p:sp>
      <p:sp>
        <p:nvSpPr>
          <p:cNvPr id="4" name="Inhaltsplatzhalter 2"/>
          <p:cNvSpPr txBox="1">
            <a:spLocks/>
          </p:cNvSpPr>
          <p:nvPr/>
        </p:nvSpPr>
        <p:spPr>
          <a:xfrm>
            <a:off x="3516868" y="2229351"/>
            <a:ext cx="482600" cy="545041"/>
          </a:xfrm>
          <a:prstGeom prst="rect">
            <a:avLst/>
          </a:prstGeom>
          <a:ln w="19050">
            <a:solidFill>
              <a:schemeClr val="tx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189"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377"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566"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754"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5943"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131"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32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509"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ctr"/>
            <a:r>
              <a:rPr lang="de-DE" dirty="0">
                <a:solidFill>
                  <a:prstClr val="black"/>
                </a:solidFill>
              </a:rPr>
              <a:t>U</a:t>
            </a:r>
          </a:p>
        </p:txBody>
      </p:sp>
      <p:sp>
        <p:nvSpPr>
          <p:cNvPr id="5" name="Inhaltsplatzhalter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DE" dirty="0">
              <a:solidFill>
                <a:prstClr val="black"/>
              </a:solidFill>
            </a:endParaRPr>
          </a:p>
        </p:txBody>
      </p:sp>
      <p:sp>
        <p:nvSpPr>
          <p:cNvPr id="6" name="Inhaltsplatzhalter 2"/>
          <p:cNvSpPr txBox="1">
            <a:spLocks/>
          </p:cNvSpPr>
          <p:nvPr/>
        </p:nvSpPr>
        <p:spPr>
          <a:xfrm>
            <a:off x="7618969" y="2229351"/>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solidFill>
                  <a:prstClr val="black"/>
                </a:solidFill>
              </a:rPr>
              <a:t>V</a:t>
            </a:r>
          </a:p>
        </p:txBody>
      </p:sp>
      <p:cxnSp>
        <p:nvCxnSpPr>
          <p:cNvPr id="7" name="Gerader Verbinder 6"/>
          <p:cNvCxnSpPr/>
          <p:nvPr/>
        </p:nvCxnSpPr>
        <p:spPr>
          <a:xfrm>
            <a:off x="722489" y="5900738"/>
            <a:ext cx="914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Gerader Verbinder 7"/>
          <p:cNvCxnSpPr/>
          <p:nvPr/>
        </p:nvCxnSpPr>
        <p:spPr>
          <a:xfrm>
            <a:off x="722489" y="6154738"/>
            <a:ext cx="9144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Gerader Verbinder 8"/>
          <p:cNvCxnSpPr/>
          <p:nvPr/>
        </p:nvCxnSpPr>
        <p:spPr>
          <a:xfrm>
            <a:off x="4172929" y="2526516"/>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636889" y="5716071"/>
            <a:ext cx="2359377" cy="369332"/>
          </a:xfrm>
          <a:prstGeom prst="rect">
            <a:avLst/>
          </a:prstGeom>
          <a:noFill/>
        </p:spPr>
        <p:txBody>
          <a:bodyPr wrap="square" rtlCol="0">
            <a:spAutoFit/>
          </a:bodyPr>
          <a:lstStyle/>
          <a:p>
            <a:r>
              <a:rPr lang="de-DE" dirty="0">
                <a:solidFill>
                  <a:prstClr val="black"/>
                </a:solidFill>
              </a:rPr>
              <a:t>Schuldrechtlich</a:t>
            </a:r>
          </a:p>
        </p:txBody>
      </p:sp>
      <p:sp>
        <p:nvSpPr>
          <p:cNvPr id="11" name="Textfeld 10"/>
          <p:cNvSpPr txBox="1"/>
          <p:nvPr/>
        </p:nvSpPr>
        <p:spPr>
          <a:xfrm>
            <a:off x="1636888" y="5935665"/>
            <a:ext cx="2359377" cy="369332"/>
          </a:xfrm>
          <a:prstGeom prst="rect">
            <a:avLst/>
          </a:prstGeom>
          <a:noFill/>
        </p:spPr>
        <p:txBody>
          <a:bodyPr wrap="square" rtlCol="0">
            <a:spAutoFit/>
          </a:bodyPr>
          <a:lstStyle/>
          <a:p>
            <a:r>
              <a:rPr lang="de-DE" dirty="0">
                <a:solidFill>
                  <a:prstClr val="black"/>
                </a:solidFill>
              </a:rPr>
              <a:t>Dinglich</a:t>
            </a:r>
          </a:p>
        </p:txBody>
      </p:sp>
      <p:sp>
        <p:nvSpPr>
          <p:cNvPr id="12" name="Textfeld 11"/>
          <p:cNvSpPr txBox="1"/>
          <p:nvPr/>
        </p:nvSpPr>
        <p:spPr>
          <a:xfrm>
            <a:off x="4917992" y="2157183"/>
            <a:ext cx="1824569" cy="369332"/>
          </a:xfrm>
          <a:prstGeom prst="rect">
            <a:avLst/>
          </a:prstGeom>
          <a:noFill/>
        </p:spPr>
        <p:txBody>
          <a:bodyPr wrap="square" rtlCol="0">
            <a:spAutoFit/>
          </a:bodyPr>
          <a:lstStyle/>
          <a:p>
            <a:r>
              <a:rPr lang="de-DE" dirty="0">
                <a:solidFill>
                  <a:srgbClr val="C00000"/>
                </a:solidFill>
              </a:rPr>
              <a:t>§ 488 </a:t>
            </a:r>
          </a:p>
        </p:txBody>
      </p:sp>
      <p:sp>
        <p:nvSpPr>
          <p:cNvPr id="13" name="Inhaltsplatzhalter 2"/>
          <p:cNvSpPr txBox="1">
            <a:spLocks/>
          </p:cNvSpPr>
          <p:nvPr/>
        </p:nvSpPr>
        <p:spPr>
          <a:xfrm>
            <a:off x="3516868" y="4801492"/>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solidFill>
                  <a:prstClr val="black"/>
                </a:solidFill>
              </a:rPr>
              <a:t>Z</a:t>
            </a:r>
          </a:p>
        </p:txBody>
      </p:sp>
      <p:cxnSp>
        <p:nvCxnSpPr>
          <p:cNvPr id="14" name="Gerader Verbinder 13"/>
          <p:cNvCxnSpPr/>
          <p:nvPr/>
        </p:nvCxnSpPr>
        <p:spPr>
          <a:xfrm rot="-1920000">
            <a:off x="3904886" y="4030938"/>
            <a:ext cx="35280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rot="-1920000">
            <a:off x="3904886" y="3763535"/>
            <a:ext cx="35280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5334315" y="4139554"/>
            <a:ext cx="1824569" cy="369332"/>
          </a:xfrm>
          <a:prstGeom prst="rect">
            <a:avLst/>
          </a:prstGeom>
          <a:noFill/>
        </p:spPr>
        <p:txBody>
          <a:bodyPr wrap="square" rtlCol="0">
            <a:spAutoFit/>
          </a:bodyPr>
          <a:lstStyle/>
          <a:p>
            <a:r>
              <a:rPr lang="de-DE" dirty="0">
                <a:solidFill>
                  <a:srgbClr val="70AD47">
                    <a:lumMod val="50000"/>
                  </a:srgbClr>
                </a:solidFill>
              </a:rPr>
              <a:t>§§ 873, 1113</a:t>
            </a:r>
          </a:p>
        </p:txBody>
      </p:sp>
      <p:sp>
        <p:nvSpPr>
          <p:cNvPr id="22" name="Textfeld 21"/>
          <p:cNvSpPr txBox="1"/>
          <p:nvPr/>
        </p:nvSpPr>
        <p:spPr>
          <a:xfrm>
            <a:off x="4287975" y="3507363"/>
            <a:ext cx="1824569" cy="646331"/>
          </a:xfrm>
          <a:prstGeom prst="rect">
            <a:avLst/>
          </a:prstGeom>
          <a:noFill/>
        </p:spPr>
        <p:txBody>
          <a:bodyPr wrap="square" rtlCol="0">
            <a:spAutoFit/>
          </a:bodyPr>
          <a:lstStyle/>
          <a:p>
            <a:r>
              <a:rPr lang="de-DE" dirty="0" err="1">
                <a:solidFill>
                  <a:srgbClr val="C00000"/>
                </a:solidFill>
              </a:rPr>
              <a:t>Sicherungs</a:t>
            </a:r>
            <a:endParaRPr lang="de-DE" dirty="0">
              <a:solidFill>
                <a:srgbClr val="C00000"/>
              </a:solidFill>
            </a:endParaRPr>
          </a:p>
          <a:p>
            <a:r>
              <a:rPr lang="de-DE" dirty="0">
                <a:solidFill>
                  <a:srgbClr val="C00000"/>
                </a:solidFill>
              </a:rPr>
              <a:t>-vertrag</a:t>
            </a:r>
          </a:p>
        </p:txBody>
      </p:sp>
      <p:sp>
        <p:nvSpPr>
          <p:cNvPr id="29" name="Pfeil: nach unten gekrümmt 28">
            <a:extLst>
              <a:ext uri="{FF2B5EF4-FFF2-40B4-BE49-F238E27FC236}">
                <a16:creationId xmlns:a16="http://schemas.microsoft.com/office/drawing/2014/main" id="{5CD278AD-F4E0-24C6-EDB9-824F02BECE7A}"/>
              </a:ext>
            </a:extLst>
          </p:cNvPr>
          <p:cNvSpPr/>
          <p:nvPr/>
        </p:nvSpPr>
        <p:spPr>
          <a:xfrm rot="8860028">
            <a:off x="3911307" y="4118080"/>
            <a:ext cx="4922703" cy="90863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0" name="Textfeld 29">
            <a:extLst>
              <a:ext uri="{FF2B5EF4-FFF2-40B4-BE49-F238E27FC236}">
                <a16:creationId xmlns:a16="http://schemas.microsoft.com/office/drawing/2014/main" id="{C9CBC129-C000-CF39-A0B6-AD22E4128BBA}"/>
              </a:ext>
            </a:extLst>
          </p:cNvPr>
          <p:cNvSpPr txBox="1"/>
          <p:nvPr/>
        </p:nvSpPr>
        <p:spPr>
          <a:xfrm rot="19660028">
            <a:off x="6072609" y="5032742"/>
            <a:ext cx="1311977" cy="369332"/>
          </a:xfrm>
          <a:prstGeom prst="rect">
            <a:avLst/>
          </a:prstGeom>
          <a:noFill/>
        </p:spPr>
        <p:txBody>
          <a:bodyPr wrap="square" rtlCol="0">
            <a:spAutoFit/>
          </a:bodyPr>
          <a:lstStyle/>
          <a:p>
            <a:r>
              <a:rPr lang="de-DE" b="1" dirty="0"/>
              <a:t>§ 1147!</a:t>
            </a:r>
          </a:p>
        </p:txBody>
      </p:sp>
      <p:sp>
        <p:nvSpPr>
          <p:cNvPr id="31" name="Sprechblase: oval 30">
            <a:extLst>
              <a:ext uri="{FF2B5EF4-FFF2-40B4-BE49-F238E27FC236}">
                <a16:creationId xmlns:a16="http://schemas.microsoft.com/office/drawing/2014/main" id="{DD635171-EA50-DFB2-22C5-1A56F57D00C4}"/>
              </a:ext>
            </a:extLst>
          </p:cNvPr>
          <p:cNvSpPr/>
          <p:nvPr/>
        </p:nvSpPr>
        <p:spPr>
          <a:xfrm rot="21414433">
            <a:off x="1117230" y="3912566"/>
            <a:ext cx="2591578" cy="799095"/>
          </a:xfrm>
          <a:prstGeom prst="wedgeEllipseCallout">
            <a:avLst>
              <a:gd name="adj1" fmla="val 33814"/>
              <a:gd name="adj2" fmla="val 58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 1137 S. 1!</a:t>
            </a:r>
          </a:p>
        </p:txBody>
      </p:sp>
    </p:spTree>
    <p:extLst>
      <p:ext uri="{BB962C8B-B14F-4D97-AF65-F5344CB8AC3E}">
        <p14:creationId xmlns:p14="http://schemas.microsoft.com/office/powerpoint/2010/main" val="405306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P spid="12" grpId="0"/>
      <p:bldP spid="13" grpId="0" animBg="1"/>
      <p:bldP spid="21" grpId="0"/>
      <p:bldP spid="22" grpId="0"/>
      <p:bldP spid="29" grpId="0" animBg="1"/>
      <p:bldP spid="30" grpId="0"/>
      <p:bldP spid="3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u="sng" dirty="0"/>
              <a:t>Hypothek: Einreden</a:t>
            </a:r>
            <a:endParaRPr lang="de-DE" dirty="0"/>
          </a:p>
        </p:txBody>
      </p:sp>
      <p:sp>
        <p:nvSpPr>
          <p:cNvPr id="4" name="Inhaltsplatzhalter 2"/>
          <p:cNvSpPr txBox="1">
            <a:spLocks/>
          </p:cNvSpPr>
          <p:nvPr/>
        </p:nvSpPr>
        <p:spPr>
          <a:xfrm>
            <a:off x="2739905" y="1972408"/>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K</a:t>
            </a:r>
          </a:p>
        </p:txBody>
      </p:sp>
      <p:cxnSp>
        <p:nvCxnSpPr>
          <p:cNvPr id="5" name="Gerader Verbinder 14"/>
          <p:cNvCxnSpPr/>
          <p:nvPr/>
        </p:nvCxnSpPr>
        <p:spPr>
          <a:xfrm>
            <a:off x="3665220" y="2372315"/>
            <a:ext cx="3251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4086111" y="2357322"/>
            <a:ext cx="2086710" cy="369332"/>
          </a:xfrm>
          <a:prstGeom prst="rect">
            <a:avLst/>
          </a:prstGeom>
          <a:noFill/>
        </p:spPr>
        <p:txBody>
          <a:bodyPr wrap="square" rtlCol="0">
            <a:spAutoFit/>
          </a:bodyPr>
          <a:lstStyle/>
          <a:p>
            <a:r>
              <a:rPr lang="de-DE" dirty="0">
                <a:solidFill>
                  <a:schemeClr val="accent6">
                    <a:lumMod val="50000"/>
                  </a:schemeClr>
                </a:solidFill>
              </a:rPr>
              <a:t>§§ 873, 1113</a:t>
            </a:r>
          </a:p>
        </p:txBody>
      </p:sp>
      <p:sp>
        <p:nvSpPr>
          <p:cNvPr id="7" name="Inhaltsplatzhalter 2"/>
          <p:cNvSpPr txBox="1">
            <a:spLocks/>
          </p:cNvSpPr>
          <p:nvPr/>
        </p:nvSpPr>
        <p:spPr>
          <a:xfrm>
            <a:off x="7192693" y="1972407"/>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B</a:t>
            </a:r>
          </a:p>
        </p:txBody>
      </p:sp>
      <p:cxnSp>
        <p:nvCxnSpPr>
          <p:cNvPr id="8" name="Gerader Verbinder 14"/>
          <p:cNvCxnSpPr/>
          <p:nvPr/>
        </p:nvCxnSpPr>
        <p:spPr>
          <a:xfrm>
            <a:off x="3665220" y="2124608"/>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086111" y="1747780"/>
            <a:ext cx="2586569" cy="369332"/>
          </a:xfrm>
          <a:prstGeom prst="rect">
            <a:avLst/>
          </a:prstGeom>
          <a:noFill/>
        </p:spPr>
        <p:txBody>
          <a:bodyPr wrap="square" rtlCol="0">
            <a:spAutoFit/>
          </a:bodyPr>
          <a:lstStyle/>
          <a:p>
            <a:r>
              <a:rPr lang="de-DE" dirty="0">
                <a:solidFill>
                  <a:srgbClr val="C00000"/>
                </a:solidFill>
              </a:rPr>
              <a:t>§ 488</a:t>
            </a:r>
          </a:p>
        </p:txBody>
      </p:sp>
      <p:sp>
        <p:nvSpPr>
          <p:cNvPr id="10" name="Inhaltsplatzhalter 2"/>
          <p:cNvSpPr txBox="1">
            <a:spLocks/>
          </p:cNvSpPr>
          <p:nvPr/>
        </p:nvSpPr>
        <p:spPr>
          <a:xfrm>
            <a:off x="7225408" y="4100201"/>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D</a:t>
            </a:r>
          </a:p>
        </p:txBody>
      </p:sp>
      <p:cxnSp>
        <p:nvCxnSpPr>
          <p:cNvPr id="11" name="Gerader Verbinder 23"/>
          <p:cNvCxnSpPr/>
          <p:nvPr/>
        </p:nvCxnSpPr>
        <p:spPr>
          <a:xfrm>
            <a:off x="7572702" y="2663183"/>
            <a:ext cx="0" cy="1257574"/>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4"/>
          <p:cNvCxnSpPr/>
          <p:nvPr/>
        </p:nvCxnSpPr>
        <p:spPr>
          <a:xfrm>
            <a:off x="7299549" y="2663183"/>
            <a:ext cx="0" cy="125757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5832533" y="3103482"/>
            <a:ext cx="2586569" cy="369332"/>
          </a:xfrm>
          <a:prstGeom prst="rect">
            <a:avLst/>
          </a:prstGeom>
          <a:noFill/>
        </p:spPr>
        <p:txBody>
          <a:bodyPr wrap="square" rtlCol="0">
            <a:spAutoFit/>
          </a:bodyPr>
          <a:lstStyle/>
          <a:p>
            <a:r>
              <a:rPr lang="de-DE" dirty="0">
                <a:solidFill>
                  <a:srgbClr val="C00000"/>
                </a:solidFill>
              </a:rPr>
              <a:t>§§ 433, 453</a:t>
            </a:r>
          </a:p>
        </p:txBody>
      </p:sp>
      <p:sp>
        <p:nvSpPr>
          <p:cNvPr id="14" name="Textfeld 13"/>
          <p:cNvSpPr txBox="1"/>
          <p:nvPr/>
        </p:nvSpPr>
        <p:spPr>
          <a:xfrm>
            <a:off x="7641198" y="3115237"/>
            <a:ext cx="3745622" cy="1200329"/>
          </a:xfrm>
          <a:prstGeom prst="rect">
            <a:avLst/>
          </a:prstGeom>
          <a:noFill/>
        </p:spPr>
        <p:txBody>
          <a:bodyPr wrap="square" rtlCol="0">
            <a:spAutoFit/>
          </a:bodyPr>
          <a:lstStyle/>
          <a:p>
            <a:r>
              <a:rPr lang="de-DE" dirty="0">
                <a:solidFill>
                  <a:schemeClr val="accent6">
                    <a:lumMod val="50000"/>
                  </a:schemeClr>
                </a:solidFill>
              </a:rPr>
              <a:t>§ 398 (Abtretung)</a:t>
            </a:r>
          </a:p>
          <a:p>
            <a:pPr marL="285750" indent="-285750">
              <a:buFont typeface="Wingdings" panose="05000000000000000000" pitchFamily="2" charset="2"/>
              <a:buChar char="Ø"/>
            </a:pPr>
            <a:r>
              <a:rPr lang="de-DE" dirty="0">
                <a:solidFill>
                  <a:schemeClr val="accent6">
                    <a:lumMod val="50000"/>
                  </a:schemeClr>
                </a:solidFill>
              </a:rPr>
              <a:t>Über die Forderung aus § 488</a:t>
            </a:r>
          </a:p>
          <a:p>
            <a:pPr marL="285750" indent="-285750">
              <a:buFont typeface="Wingdings" panose="05000000000000000000" pitchFamily="2" charset="2"/>
              <a:buChar char="Ø"/>
            </a:pPr>
            <a:r>
              <a:rPr lang="de-DE" dirty="0">
                <a:solidFill>
                  <a:schemeClr val="accent6">
                    <a:lumMod val="50000"/>
                  </a:schemeClr>
                </a:solidFill>
              </a:rPr>
              <a:t>Übergang der Hypothek als Nebenrecht, § 1153 I</a:t>
            </a:r>
          </a:p>
        </p:txBody>
      </p:sp>
      <p:sp>
        <p:nvSpPr>
          <p:cNvPr id="15" name="Ellipse 2"/>
          <p:cNvSpPr/>
          <p:nvPr/>
        </p:nvSpPr>
        <p:spPr>
          <a:xfrm>
            <a:off x="7708008" y="1500263"/>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16" name="Ellipse 17"/>
          <p:cNvSpPr/>
          <p:nvPr/>
        </p:nvSpPr>
        <p:spPr>
          <a:xfrm>
            <a:off x="7710375" y="4706701"/>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17" name="Ellipse 20"/>
          <p:cNvSpPr/>
          <p:nvPr/>
        </p:nvSpPr>
        <p:spPr>
          <a:xfrm>
            <a:off x="8195306" y="1500263"/>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28"/>
          <p:cNvSpPr/>
          <p:nvPr/>
        </p:nvSpPr>
        <p:spPr>
          <a:xfrm>
            <a:off x="8197673" y="4706701"/>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29"/>
          <p:cNvSpPr/>
          <p:nvPr/>
        </p:nvSpPr>
        <p:spPr>
          <a:xfrm>
            <a:off x="3188835" y="5758507"/>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20" name="Textfeld 19"/>
          <p:cNvSpPr txBox="1"/>
          <p:nvPr/>
        </p:nvSpPr>
        <p:spPr>
          <a:xfrm>
            <a:off x="3581236" y="5758507"/>
            <a:ext cx="2086710" cy="369332"/>
          </a:xfrm>
          <a:prstGeom prst="rect">
            <a:avLst/>
          </a:prstGeom>
          <a:noFill/>
        </p:spPr>
        <p:txBody>
          <a:bodyPr wrap="square" rtlCol="0">
            <a:spAutoFit/>
          </a:bodyPr>
          <a:lstStyle/>
          <a:p>
            <a:r>
              <a:rPr lang="de-DE" dirty="0"/>
              <a:t>Forderung</a:t>
            </a:r>
          </a:p>
        </p:txBody>
      </p:sp>
      <p:sp>
        <p:nvSpPr>
          <p:cNvPr id="21" name="Ellipse 31"/>
          <p:cNvSpPr/>
          <p:nvPr/>
        </p:nvSpPr>
        <p:spPr>
          <a:xfrm>
            <a:off x="4780451" y="5758507"/>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149783" y="5758507"/>
            <a:ext cx="2086710" cy="369332"/>
          </a:xfrm>
          <a:prstGeom prst="rect">
            <a:avLst/>
          </a:prstGeom>
          <a:noFill/>
        </p:spPr>
        <p:txBody>
          <a:bodyPr wrap="square" rtlCol="0">
            <a:spAutoFit/>
          </a:bodyPr>
          <a:lstStyle/>
          <a:p>
            <a:r>
              <a:rPr lang="de-DE" dirty="0"/>
              <a:t>Hypothek</a:t>
            </a:r>
          </a:p>
        </p:txBody>
      </p:sp>
      <p:cxnSp>
        <p:nvCxnSpPr>
          <p:cNvPr id="23" name="Gerader Verbinder 14"/>
          <p:cNvCxnSpPr/>
          <p:nvPr/>
        </p:nvCxnSpPr>
        <p:spPr>
          <a:xfrm>
            <a:off x="414295" y="5994998"/>
            <a:ext cx="34461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781980" y="5773501"/>
            <a:ext cx="2086710" cy="369332"/>
          </a:xfrm>
          <a:prstGeom prst="rect">
            <a:avLst/>
          </a:prstGeom>
          <a:noFill/>
        </p:spPr>
        <p:txBody>
          <a:bodyPr wrap="square" rtlCol="0">
            <a:spAutoFit/>
          </a:bodyPr>
          <a:lstStyle/>
          <a:p>
            <a:r>
              <a:rPr lang="de-DE" dirty="0" err="1"/>
              <a:t>schuldR</a:t>
            </a:r>
            <a:r>
              <a:rPr lang="de-DE" dirty="0"/>
              <a:t>.</a:t>
            </a:r>
          </a:p>
        </p:txBody>
      </p:sp>
      <p:sp>
        <p:nvSpPr>
          <p:cNvPr id="25" name="Textfeld 24"/>
          <p:cNvSpPr txBox="1"/>
          <p:nvPr/>
        </p:nvSpPr>
        <p:spPr>
          <a:xfrm>
            <a:off x="2194667" y="5773501"/>
            <a:ext cx="2086710" cy="369332"/>
          </a:xfrm>
          <a:prstGeom prst="rect">
            <a:avLst/>
          </a:prstGeom>
          <a:noFill/>
        </p:spPr>
        <p:txBody>
          <a:bodyPr wrap="square" rtlCol="0">
            <a:spAutoFit/>
          </a:bodyPr>
          <a:lstStyle/>
          <a:p>
            <a:r>
              <a:rPr lang="de-DE" dirty="0"/>
              <a:t>dinglich</a:t>
            </a:r>
          </a:p>
        </p:txBody>
      </p:sp>
      <p:cxnSp>
        <p:nvCxnSpPr>
          <p:cNvPr id="26" name="Gerader Verbinder 37"/>
          <p:cNvCxnSpPr/>
          <p:nvPr/>
        </p:nvCxnSpPr>
        <p:spPr>
          <a:xfrm>
            <a:off x="1714200" y="5994998"/>
            <a:ext cx="34217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30" name="Textfeld 29">
            <a:extLst>
              <a:ext uri="{FF2B5EF4-FFF2-40B4-BE49-F238E27FC236}">
                <a16:creationId xmlns:a16="http://schemas.microsoft.com/office/drawing/2014/main" id="{6D954A51-AD5B-4E1D-206D-158349C8CCDA}"/>
              </a:ext>
            </a:extLst>
          </p:cNvPr>
          <p:cNvSpPr txBox="1"/>
          <p:nvPr/>
        </p:nvSpPr>
        <p:spPr>
          <a:xfrm>
            <a:off x="3355234" y="4522035"/>
            <a:ext cx="1040706" cy="369332"/>
          </a:xfrm>
          <a:prstGeom prst="rect">
            <a:avLst/>
          </a:prstGeom>
          <a:noFill/>
        </p:spPr>
        <p:txBody>
          <a:bodyPr wrap="square" rtlCol="0">
            <a:spAutoFit/>
          </a:bodyPr>
          <a:lstStyle/>
          <a:p>
            <a:r>
              <a:rPr lang="de-DE" b="1" dirty="0"/>
              <a:t>§ 1147!</a:t>
            </a:r>
          </a:p>
        </p:txBody>
      </p:sp>
      <p:sp>
        <p:nvSpPr>
          <p:cNvPr id="35" name="Pfeil: nach unten gekrümmt 34">
            <a:extLst>
              <a:ext uri="{FF2B5EF4-FFF2-40B4-BE49-F238E27FC236}">
                <a16:creationId xmlns:a16="http://schemas.microsoft.com/office/drawing/2014/main" id="{C971A8A8-3B2D-C1D6-235F-A8CA87A6779F}"/>
              </a:ext>
            </a:extLst>
          </p:cNvPr>
          <p:cNvSpPr/>
          <p:nvPr/>
        </p:nvSpPr>
        <p:spPr>
          <a:xfrm rot="12246492">
            <a:off x="2459087" y="3529171"/>
            <a:ext cx="4507917" cy="125344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6" name="Sprechblase: oval 35">
            <a:extLst>
              <a:ext uri="{FF2B5EF4-FFF2-40B4-BE49-F238E27FC236}">
                <a16:creationId xmlns:a16="http://schemas.microsoft.com/office/drawing/2014/main" id="{D9AC0502-F6CA-D705-7800-2DB3E8A79E3E}"/>
              </a:ext>
            </a:extLst>
          </p:cNvPr>
          <p:cNvSpPr/>
          <p:nvPr/>
        </p:nvSpPr>
        <p:spPr>
          <a:xfrm rot="21414433">
            <a:off x="1575144" y="917719"/>
            <a:ext cx="2070027" cy="799095"/>
          </a:xfrm>
          <a:prstGeom prst="wedgeEllipseCallout">
            <a:avLst>
              <a:gd name="adj1" fmla="val 16859"/>
              <a:gd name="adj2" fmla="val 697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 1157 S. 1!</a:t>
            </a:r>
          </a:p>
        </p:txBody>
      </p:sp>
    </p:spTree>
    <p:extLst>
      <p:ext uri="{BB962C8B-B14F-4D97-AF65-F5344CB8AC3E}">
        <p14:creationId xmlns:p14="http://schemas.microsoft.com/office/powerpoint/2010/main" val="152721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childTnLst>
                                </p:cTn>
                              </p:par>
                              <p:par>
                                <p:cTn id="60" presetID="1" presetClass="exit" presetSubtype="0" fill="hold" grpId="1" nodeType="withEffect">
                                  <p:stCondLst>
                                    <p:cond delay="0"/>
                                  </p:stCondLst>
                                  <p:childTnLst>
                                    <p:set>
                                      <p:cBhvr>
                                        <p:cTn id="61" dur="1" fill="hold">
                                          <p:stCondLst>
                                            <p:cond delay="0"/>
                                          </p:stCondLst>
                                        </p:cTn>
                                        <p:tgtEl>
                                          <p:spTgt spid="15"/>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childTnLst>
                                </p:cTn>
                              </p:par>
                              <p:par>
                                <p:cTn id="70" presetID="1" presetClass="exit" presetSubtype="0" fill="hold" grpId="1" nodeType="withEffect">
                                  <p:stCondLst>
                                    <p:cond delay="0"/>
                                  </p:stCondLst>
                                  <p:childTnLst>
                                    <p:set>
                                      <p:cBhvr>
                                        <p:cTn id="71" dur="1" fill="hold">
                                          <p:stCondLst>
                                            <p:cond delay="0"/>
                                          </p:stCondLst>
                                        </p:cTn>
                                        <p:tgtEl>
                                          <p:spTgt spid="17"/>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30"/>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35"/>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9" grpId="0"/>
      <p:bldP spid="10" grpId="0" animBg="1"/>
      <p:bldP spid="13" grpId="0"/>
      <p:bldP spid="14" grpId="0"/>
      <p:bldP spid="15" grpId="0" animBg="1"/>
      <p:bldP spid="15" grpId="1" animBg="1"/>
      <p:bldP spid="16" grpId="0" animBg="1"/>
      <p:bldP spid="17" grpId="0" animBg="1"/>
      <p:bldP spid="17" grpId="1" animBg="1"/>
      <p:bldP spid="18" grpId="0" animBg="1"/>
      <p:bldP spid="30" grpId="0"/>
      <p:bldP spid="35" grpId="0" animBg="1"/>
      <p:bldP spid="36"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pPr marL="571500" indent="-571500">
              <a:buFont typeface="+mj-lt"/>
              <a:buAutoNum type="romanUcPeriod"/>
            </a:pPr>
            <a:r>
              <a:rPr lang="de-DE" u="sng" dirty="0"/>
              <a:t>Forderungsbezogene Einreden, § 1137 S.1</a:t>
            </a:r>
          </a:p>
          <a:p>
            <a:pPr marL="857250" lvl="1" indent="-571500">
              <a:buFont typeface="Wingdings" panose="05000000000000000000" pitchFamily="2" charset="2"/>
              <a:buChar char="Ø"/>
            </a:pPr>
            <a:r>
              <a:rPr lang="de-DE" dirty="0"/>
              <a:t>Nicht anwendbar, weil Forderungsbezogen, § 1192 I</a:t>
            </a:r>
          </a:p>
          <a:p>
            <a:pPr marL="857250" lvl="1" indent="-571500">
              <a:buFont typeface="Wingdings" panose="05000000000000000000" pitchFamily="2" charset="2"/>
              <a:buChar char="Ø"/>
            </a:pPr>
            <a:endParaRPr lang="de-DE" dirty="0"/>
          </a:p>
          <a:p>
            <a:pPr marL="571500" indent="-571500">
              <a:buFont typeface="+mj-lt"/>
              <a:buAutoNum type="romanUcPeriod"/>
            </a:pPr>
            <a:r>
              <a:rPr lang="de-DE" u="sng" dirty="0"/>
              <a:t>Einreden aus dem Sicherungsvertrag NUR bei Sicherungsgrundschuld</a:t>
            </a:r>
          </a:p>
          <a:p>
            <a:pPr marL="800089" lvl="1" indent="-342900">
              <a:buFont typeface="Wingdings" charset="2"/>
              <a:buChar char="Ø"/>
            </a:pPr>
            <a:r>
              <a:rPr lang="de-DE" dirty="0"/>
              <a:t>Gem. § 1192 </a:t>
            </a:r>
            <a:r>
              <a:rPr lang="de-DE" dirty="0" err="1"/>
              <a:t>Ia</a:t>
            </a:r>
            <a:r>
              <a:rPr lang="de-DE" dirty="0"/>
              <a:t> können auch diese Einreden der GS entgegengehalten werden</a:t>
            </a:r>
            <a:br>
              <a:rPr lang="de-DE" dirty="0"/>
            </a:br>
            <a:r>
              <a:rPr lang="de-DE" dirty="0"/>
              <a:t>(</a:t>
            </a:r>
            <a:r>
              <a:rPr lang="de-DE" i="1" dirty="0"/>
              <a:t>Quasi als Ersatz für fehlende forderungsbezogene Einreden</a:t>
            </a:r>
            <a:r>
              <a:rPr lang="de-DE" dirty="0"/>
              <a:t>)</a:t>
            </a:r>
          </a:p>
          <a:p>
            <a:pPr marL="800089" lvl="1" indent="-342900">
              <a:buFont typeface="Wingdings" charset="2"/>
              <a:buChar char="Ø"/>
            </a:pPr>
            <a:r>
              <a:rPr lang="de-DE" dirty="0"/>
              <a:t>Bedeutung:</a:t>
            </a:r>
          </a:p>
          <a:p>
            <a:pPr marL="1257277" lvl="2" indent="-342900">
              <a:buFont typeface="Symbol" charset="2"/>
              <a:buChar char="-"/>
            </a:pPr>
            <a:r>
              <a:rPr lang="de-DE" dirty="0"/>
              <a:t>Sicherungsvertrag „lebt weiter“</a:t>
            </a:r>
          </a:p>
          <a:p>
            <a:pPr marL="1257277" lvl="2" indent="-342900">
              <a:buFont typeface="Symbol" charset="2"/>
              <a:buChar char="-"/>
            </a:pPr>
            <a:r>
              <a:rPr lang="de-DE" dirty="0"/>
              <a:t>Ausschluss eines </a:t>
            </a:r>
            <a:r>
              <a:rPr lang="de-DE" dirty="0" err="1"/>
              <a:t>gutgl</a:t>
            </a:r>
            <a:r>
              <a:rPr lang="de-DE" dirty="0"/>
              <a:t>. einredefreien Erwerbs, § 1192 </a:t>
            </a:r>
            <a:r>
              <a:rPr lang="de-DE" dirty="0" err="1"/>
              <a:t>Ia</a:t>
            </a:r>
            <a:r>
              <a:rPr lang="de-DE" dirty="0"/>
              <a:t> 1 </a:t>
            </a:r>
            <a:r>
              <a:rPr lang="de-DE" dirty="0" err="1"/>
              <a:t>Hs</a:t>
            </a:r>
            <a:r>
              <a:rPr lang="de-DE" dirty="0"/>
              <a:t>. 2 für Einreden aus dem Sicherungsvertrag</a:t>
            </a:r>
          </a:p>
          <a:p>
            <a:pPr marL="1257277" lvl="2" indent="-342900">
              <a:buFont typeface="Symbol" charset="2"/>
              <a:buChar char="-"/>
            </a:pPr>
            <a:endParaRPr lang="de-DE" dirty="0"/>
          </a:p>
          <a:p>
            <a:pPr marL="571500" indent="-571500">
              <a:buFont typeface="+mj-lt"/>
              <a:buAutoNum type="romanUcPeriod"/>
            </a:pPr>
            <a:r>
              <a:rPr lang="de-DE" u="sng" dirty="0"/>
              <a:t>Pfandrechtsbezogene Einreden, §§ 1192, 1157 S.1, </a:t>
            </a:r>
          </a:p>
          <a:p>
            <a:pPr marL="800089" lvl="1" indent="-342900" algn="l">
              <a:buFont typeface="Wingdings" charset="2"/>
              <a:buChar char="Ø"/>
            </a:pPr>
            <a:r>
              <a:rPr lang="de-DE" dirty="0">
                <a:solidFill>
                  <a:schemeClr val="tx1"/>
                </a:solidFill>
              </a:rPr>
              <a:t>Können gem. §§ 1192 I, 1157 S.1 auch nach Übertragung der GS dem neuen Gl. Entgegengehalten werden</a:t>
            </a:r>
          </a:p>
          <a:p>
            <a:pPr marL="800089" lvl="1" indent="-342900" algn="l">
              <a:buFont typeface="Wingdings" charset="2"/>
              <a:buChar char="Ø"/>
            </a:pPr>
            <a:r>
              <a:rPr lang="de-DE" dirty="0">
                <a:solidFill>
                  <a:schemeClr val="tx1"/>
                </a:solidFill>
              </a:rPr>
              <a:t>Beachte: </a:t>
            </a:r>
            <a:r>
              <a:rPr lang="de-DE" dirty="0" err="1">
                <a:solidFill>
                  <a:schemeClr val="tx1"/>
                </a:solidFill>
              </a:rPr>
              <a:t>gutgl</a:t>
            </a:r>
            <a:r>
              <a:rPr lang="de-DE" dirty="0">
                <a:solidFill>
                  <a:schemeClr val="tx1"/>
                </a:solidFill>
              </a:rPr>
              <a:t>. </a:t>
            </a:r>
            <a:r>
              <a:rPr lang="de-DE" dirty="0" err="1">
                <a:solidFill>
                  <a:schemeClr val="tx1"/>
                </a:solidFill>
              </a:rPr>
              <a:t>einredefreier</a:t>
            </a:r>
            <a:r>
              <a:rPr lang="de-DE" dirty="0">
                <a:solidFill>
                  <a:schemeClr val="tx1"/>
                </a:solidFill>
              </a:rPr>
              <a:t> Erwerb, §§ 1192 I, 1157 S. 2, 892</a:t>
            </a:r>
          </a:p>
          <a:p>
            <a:endParaRPr lang="de-DE" dirty="0"/>
          </a:p>
        </p:txBody>
      </p:sp>
      <p:sp>
        <p:nvSpPr>
          <p:cNvPr id="3" name="Titel 2"/>
          <p:cNvSpPr>
            <a:spLocks noGrp="1"/>
          </p:cNvSpPr>
          <p:nvPr>
            <p:ph type="title"/>
          </p:nvPr>
        </p:nvSpPr>
        <p:spPr/>
        <p:txBody>
          <a:bodyPr/>
          <a:lstStyle/>
          <a:p>
            <a:r>
              <a:rPr lang="de-DE" dirty="0"/>
              <a:t>Einreden bei der Grundschuld</a:t>
            </a:r>
          </a:p>
        </p:txBody>
      </p:sp>
    </p:spTree>
    <p:extLst>
      <p:ext uri="{BB962C8B-B14F-4D97-AF65-F5344CB8AC3E}">
        <p14:creationId xmlns:p14="http://schemas.microsoft.com/office/powerpoint/2010/main" val="180752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u="sng" dirty="0"/>
              <a:t>Grundschuld: Einreden</a:t>
            </a:r>
            <a:endParaRPr lang="de-DE" dirty="0"/>
          </a:p>
        </p:txBody>
      </p:sp>
      <p:sp>
        <p:nvSpPr>
          <p:cNvPr id="4" name="Inhaltsplatzhalter 2"/>
          <p:cNvSpPr txBox="1">
            <a:spLocks/>
          </p:cNvSpPr>
          <p:nvPr/>
        </p:nvSpPr>
        <p:spPr>
          <a:xfrm>
            <a:off x="3278385" y="1972408"/>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K</a:t>
            </a:r>
          </a:p>
        </p:txBody>
      </p:sp>
      <p:cxnSp>
        <p:nvCxnSpPr>
          <p:cNvPr id="5" name="Gerader Verbinder 14"/>
          <p:cNvCxnSpPr/>
          <p:nvPr/>
        </p:nvCxnSpPr>
        <p:spPr>
          <a:xfrm>
            <a:off x="4203700" y="2372315"/>
            <a:ext cx="3251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4624591" y="2357322"/>
            <a:ext cx="2086710" cy="369332"/>
          </a:xfrm>
          <a:prstGeom prst="rect">
            <a:avLst/>
          </a:prstGeom>
          <a:noFill/>
        </p:spPr>
        <p:txBody>
          <a:bodyPr wrap="square" rtlCol="0">
            <a:spAutoFit/>
          </a:bodyPr>
          <a:lstStyle/>
          <a:p>
            <a:r>
              <a:rPr lang="de-DE" dirty="0">
                <a:solidFill>
                  <a:schemeClr val="accent6">
                    <a:lumMod val="50000"/>
                  </a:schemeClr>
                </a:solidFill>
              </a:rPr>
              <a:t>§§ 873, 1191 I</a:t>
            </a:r>
          </a:p>
        </p:txBody>
      </p:sp>
      <p:sp>
        <p:nvSpPr>
          <p:cNvPr id="7" name="Inhaltsplatzhalter 2"/>
          <p:cNvSpPr txBox="1">
            <a:spLocks/>
          </p:cNvSpPr>
          <p:nvPr/>
        </p:nvSpPr>
        <p:spPr>
          <a:xfrm>
            <a:off x="7731173" y="1972407"/>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B</a:t>
            </a:r>
          </a:p>
        </p:txBody>
      </p:sp>
      <p:cxnSp>
        <p:nvCxnSpPr>
          <p:cNvPr id="8" name="Gerader Verbinder 14"/>
          <p:cNvCxnSpPr/>
          <p:nvPr/>
        </p:nvCxnSpPr>
        <p:spPr>
          <a:xfrm>
            <a:off x="4203700" y="2124608"/>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624591" y="1747780"/>
            <a:ext cx="2586569" cy="369332"/>
          </a:xfrm>
          <a:prstGeom prst="rect">
            <a:avLst/>
          </a:prstGeom>
          <a:noFill/>
        </p:spPr>
        <p:txBody>
          <a:bodyPr wrap="square" rtlCol="0">
            <a:spAutoFit/>
          </a:bodyPr>
          <a:lstStyle/>
          <a:p>
            <a:r>
              <a:rPr lang="de-DE" dirty="0">
                <a:solidFill>
                  <a:srgbClr val="C00000"/>
                </a:solidFill>
              </a:rPr>
              <a:t>§ 488</a:t>
            </a:r>
          </a:p>
        </p:txBody>
      </p:sp>
      <p:sp>
        <p:nvSpPr>
          <p:cNvPr id="10" name="Inhaltsplatzhalter 2"/>
          <p:cNvSpPr txBox="1">
            <a:spLocks/>
          </p:cNvSpPr>
          <p:nvPr/>
        </p:nvSpPr>
        <p:spPr>
          <a:xfrm>
            <a:off x="7763888" y="4100201"/>
            <a:ext cx="482600" cy="545041"/>
          </a:xfrm>
          <a:prstGeom prst="rect">
            <a:avLst/>
          </a:prstGeom>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D</a:t>
            </a:r>
          </a:p>
        </p:txBody>
      </p:sp>
      <p:cxnSp>
        <p:nvCxnSpPr>
          <p:cNvPr id="11" name="Gerader Verbinder 23"/>
          <p:cNvCxnSpPr/>
          <p:nvPr/>
        </p:nvCxnSpPr>
        <p:spPr>
          <a:xfrm>
            <a:off x="8111182" y="2663183"/>
            <a:ext cx="0" cy="1257574"/>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4"/>
          <p:cNvCxnSpPr/>
          <p:nvPr/>
        </p:nvCxnSpPr>
        <p:spPr>
          <a:xfrm>
            <a:off x="7838029" y="2663183"/>
            <a:ext cx="0" cy="125757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6371013" y="3103482"/>
            <a:ext cx="2586569" cy="369332"/>
          </a:xfrm>
          <a:prstGeom prst="rect">
            <a:avLst/>
          </a:prstGeom>
          <a:noFill/>
        </p:spPr>
        <p:txBody>
          <a:bodyPr wrap="square" rtlCol="0">
            <a:spAutoFit/>
          </a:bodyPr>
          <a:lstStyle/>
          <a:p>
            <a:r>
              <a:rPr lang="de-DE" dirty="0">
                <a:solidFill>
                  <a:srgbClr val="C00000"/>
                </a:solidFill>
              </a:rPr>
              <a:t>§§ 433, 453</a:t>
            </a:r>
          </a:p>
        </p:txBody>
      </p:sp>
      <p:sp>
        <p:nvSpPr>
          <p:cNvPr id="14" name="Textfeld 13"/>
          <p:cNvSpPr txBox="1"/>
          <p:nvPr/>
        </p:nvSpPr>
        <p:spPr>
          <a:xfrm>
            <a:off x="8179678" y="3115237"/>
            <a:ext cx="3745622" cy="646331"/>
          </a:xfrm>
          <a:prstGeom prst="rect">
            <a:avLst/>
          </a:prstGeom>
          <a:noFill/>
        </p:spPr>
        <p:txBody>
          <a:bodyPr wrap="square" rtlCol="0">
            <a:spAutoFit/>
          </a:bodyPr>
          <a:lstStyle/>
          <a:p>
            <a:r>
              <a:rPr lang="de-DE" dirty="0">
                <a:solidFill>
                  <a:schemeClr val="accent6">
                    <a:lumMod val="50000"/>
                  </a:schemeClr>
                </a:solidFill>
              </a:rPr>
              <a:t>§ 398 (Abtretung)</a:t>
            </a:r>
          </a:p>
          <a:p>
            <a:pPr marL="285750" indent="-285750">
              <a:buFont typeface="Wingdings" panose="05000000000000000000" pitchFamily="2" charset="2"/>
              <a:buChar char="Ø"/>
            </a:pPr>
            <a:r>
              <a:rPr lang="de-DE" dirty="0">
                <a:solidFill>
                  <a:schemeClr val="accent6">
                    <a:lumMod val="50000"/>
                  </a:schemeClr>
                </a:solidFill>
              </a:rPr>
              <a:t>Übergang der Grundschuld direkt</a:t>
            </a:r>
          </a:p>
        </p:txBody>
      </p:sp>
      <p:sp>
        <p:nvSpPr>
          <p:cNvPr id="15" name="Ellipse 2"/>
          <p:cNvSpPr/>
          <p:nvPr/>
        </p:nvSpPr>
        <p:spPr>
          <a:xfrm>
            <a:off x="8246488" y="1500263"/>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17" name="Ellipse 20"/>
          <p:cNvSpPr/>
          <p:nvPr/>
        </p:nvSpPr>
        <p:spPr>
          <a:xfrm>
            <a:off x="8733786" y="1500263"/>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28"/>
          <p:cNvSpPr/>
          <p:nvPr/>
        </p:nvSpPr>
        <p:spPr>
          <a:xfrm>
            <a:off x="8736153" y="4706701"/>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29"/>
          <p:cNvSpPr/>
          <p:nvPr/>
        </p:nvSpPr>
        <p:spPr>
          <a:xfrm>
            <a:off x="3188835" y="5758507"/>
            <a:ext cx="369332" cy="36933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4">
                  <a:lumMod val="75000"/>
                </a:schemeClr>
              </a:solidFill>
            </a:endParaRPr>
          </a:p>
        </p:txBody>
      </p:sp>
      <p:sp>
        <p:nvSpPr>
          <p:cNvPr id="20" name="Textfeld 19"/>
          <p:cNvSpPr txBox="1"/>
          <p:nvPr/>
        </p:nvSpPr>
        <p:spPr>
          <a:xfrm>
            <a:off x="3581236" y="5758507"/>
            <a:ext cx="2086710" cy="369332"/>
          </a:xfrm>
          <a:prstGeom prst="rect">
            <a:avLst/>
          </a:prstGeom>
          <a:noFill/>
        </p:spPr>
        <p:txBody>
          <a:bodyPr wrap="square" rtlCol="0">
            <a:spAutoFit/>
          </a:bodyPr>
          <a:lstStyle/>
          <a:p>
            <a:r>
              <a:rPr lang="de-DE" dirty="0"/>
              <a:t>Forderung</a:t>
            </a:r>
          </a:p>
        </p:txBody>
      </p:sp>
      <p:sp>
        <p:nvSpPr>
          <p:cNvPr id="21" name="Ellipse 31"/>
          <p:cNvSpPr/>
          <p:nvPr/>
        </p:nvSpPr>
        <p:spPr>
          <a:xfrm>
            <a:off x="4780451" y="5758507"/>
            <a:ext cx="369332" cy="369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149783" y="5758507"/>
            <a:ext cx="2086710" cy="369332"/>
          </a:xfrm>
          <a:prstGeom prst="rect">
            <a:avLst/>
          </a:prstGeom>
          <a:noFill/>
        </p:spPr>
        <p:txBody>
          <a:bodyPr wrap="square" rtlCol="0">
            <a:spAutoFit/>
          </a:bodyPr>
          <a:lstStyle/>
          <a:p>
            <a:r>
              <a:rPr lang="de-DE" dirty="0"/>
              <a:t>Hypothek</a:t>
            </a:r>
          </a:p>
        </p:txBody>
      </p:sp>
      <p:cxnSp>
        <p:nvCxnSpPr>
          <p:cNvPr id="23" name="Gerader Verbinder 14"/>
          <p:cNvCxnSpPr/>
          <p:nvPr/>
        </p:nvCxnSpPr>
        <p:spPr>
          <a:xfrm>
            <a:off x="414295" y="5994998"/>
            <a:ext cx="34461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781980" y="5773501"/>
            <a:ext cx="2086710" cy="369332"/>
          </a:xfrm>
          <a:prstGeom prst="rect">
            <a:avLst/>
          </a:prstGeom>
          <a:noFill/>
        </p:spPr>
        <p:txBody>
          <a:bodyPr wrap="square" rtlCol="0">
            <a:spAutoFit/>
          </a:bodyPr>
          <a:lstStyle/>
          <a:p>
            <a:r>
              <a:rPr lang="de-DE" dirty="0" err="1"/>
              <a:t>schuldR</a:t>
            </a:r>
            <a:r>
              <a:rPr lang="de-DE" dirty="0"/>
              <a:t>.</a:t>
            </a:r>
          </a:p>
        </p:txBody>
      </p:sp>
      <p:sp>
        <p:nvSpPr>
          <p:cNvPr id="25" name="Textfeld 24"/>
          <p:cNvSpPr txBox="1"/>
          <p:nvPr/>
        </p:nvSpPr>
        <p:spPr>
          <a:xfrm>
            <a:off x="2194667" y="5773501"/>
            <a:ext cx="2086710" cy="369332"/>
          </a:xfrm>
          <a:prstGeom prst="rect">
            <a:avLst/>
          </a:prstGeom>
          <a:noFill/>
        </p:spPr>
        <p:txBody>
          <a:bodyPr wrap="square" rtlCol="0">
            <a:spAutoFit/>
          </a:bodyPr>
          <a:lstStyle/>
          <a:p>
            <a:r>
              <a:rPr lang="de-DE" dirty="0"/>
              <a:t>dinglich</a:t>
            </a:r>
          </a:p>
        </p:txBody>
      </p:sp>
      <p:cxnSp>
        <p:nvCxnSpPr>
          <p:cNvPr id="26" name="Gerader Verbinder 37"/>
          <p:cNvCxnSpPr/>
          <p:nvPr/>
        </p:nvCxnSpPr>
        <p:spPr>
          <a:xfrm>
            <a:off x="1714200" y="5994998"/>
            <a:ext cx="34217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feld 26">
            <a:extLst>
              <a:ext uri="{FF2B5EF4-FFF2-40B4-BE49-F238E27FC236}">
                <a16:creationId xmlns:a16="http://schemas.microsoft.com/office/drawing/2014/main" id="{DA2F3521-9DDC-30FD-2AD1-4FFA063B136C}"/>
              </a:ext>
            </a:extLst>
          </p:cNvPr>
          <p:cNvSpPr txBox="1"/>
          <p:nvPr/>
        </p:nvSpPr>
        <p:spPr>
          <a:xfrm>
            <a:off x="3858775" y="4669873"/>
            <a:ext cx="1040706" cy="369332"/>
          </a:xfrm>
          <a:prstGeom prst="rect">
            <a:avLst/>
          </a:prstGeom>
          <a:noFill/>
        </p:spPr>
        <p:txBody>
          <a:bodyPr wrap="square" rtlCol="0">
            <a:spAutoFit/>
          </a:bodyPr>
          <a:lstStyle/>
          <a:p>
            <a:r>
              <a:rPr lang="de-DE" b="1" dirty="0"/>
              <a:t>§ 1147!</a:t>
            </a:r>
          </a:p>
        </p:txBody>
      </p:sp>
      <p:sp>
        <p:nvSpPr>
          <p:cNvPr id="28" name="Pfeil: nach unten gekrümmt 27">
            <a:extLst>
              <a:ext uri="{FF2B5EF4-FFF2-40B4-BE49-F238E27FC236}">
                <a16:creationId xmlns:a16="http://schemas.microsoft.com/office/drawing/2014/main" id="{5CB9549E-0904-C2FA-32D7-DEABCD7DD51E}"/>
              </a:ext>
            </a:extLst>
          </p:cNvPr>
          <p:cNvSpPr/>
          <p:nvPr/>
        </p:nvSpPr>
        <p:spPr>
          <a:xfrm rot="12246492">
            <a:off x="2962628" y="3677009"/>
            <a:ext cx="4507917" cy="125344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9" name="Sprechblase: oval 28">
            <a:extLst>
              <a:ext uri="{FF2B5EF4-FFF2-40B4-BE49-F238E27FC236}">
                <a16:creationId xmlns:a16="http://schemas.microsoft.com/office/drawing/2014/main" id="{0A424A2E-FEB1-7D6F-0D10-D6AF1D86E28C}"/>
              </a:ext>
            </a:extLst>
          </p:cNvPr>
          <p:cNvSpPr/>
          <p:nvPr/>
        </p:nvSpPr>
        <p:spPr>
          <a:xfrm rot="21414433">
            <a:off x="1905334" y="853559"/>
            <a:ext cx="2070027" cy="799095"/>
          </a:xfrm>
          <a:prstGeom prst="wedgeEllipseCallout">
            <a:avLst>
              <a:gd name="adj1" fmla="val 16859"/>
              <a:gd name="adj2" fmla="val 697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 1192 </a:t>
            </a:r>
            <a:r>
              <a:rPr lang="de-DE" b="1" dirty="0" err="1"/>
              <a:t>Ia</a:t>
            </a:r>
            <a:r>
              <a:rPr lang="de-DE" b="1" dirty="0"/>
              <a:t>!</a:t>
            </a:r>
          </a:p>
        </p:txBody>
      </p:sp>
      <p:cxnSp>
        <p:nvCxnSpPr>
          <p:cNvPr id="30" name="Gerader Verbinder 29">
            <a:extLst>
              <a:ext uri="{FF2B5EF4-FFF2-40B4-BE49-F238E27FC236}">
                <a16:creationId xmlns:a16="http://schemas.microsoft.com/office/drawing/2014/main" id="{9B90754E-49A7-1353-A448-141561A12366}"/>
              </a:ext>
            </a:extLst>
          </p:cNvPr>
          <p:cNvCxnSpPr/>
          <p:nvPr/>
        </p:nvCxnSpPr>
        <p:spPr>
          <a:xfrm>
            <a:off x="4184526" y="1746090"/>
            <a:ext cx="3251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feld 30">
            <a:extLst>
              <a:ext uri="{FF2B5EF4-FFF2-40B4-BE49-F238E27FC236}">
                <a16:creationId xmlns:a16="http://schemas.microsoft.com/office/drawing/2014/main" id="{AB22B760-5A7D-C0D2-BD05-6F09D4360CC3}"/>
              </a:ext>
            </a:extLst>
          </p:cNvPr>
          <p:cNvSpPr txBox="1"/>
          <p:nvPr/>
        </p:nvSpPr>
        <p:spPr>
          <a:xfrm>
            <a:off x="5894966" y="1376328"/>
            <a:ext cx="21503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C00000"/>
                </a:solidFill>
                <a:effectLst/>
                <a:uLnTx/>
                <a:uFillTx/>
                <a:latin typeface="Calibri"/>
                <a:ea typeface="+mn-ea"/>
                <a:cs typeface="+mn-cs"/>
              </a:rPr>
              <a:t>Sicherungsvertrag </a:t>
            </a:r>
          </a:p>
        </p:txBody>
      </p:sp>
    </p:spTree>
    <p:extLst>
      <p:ext uri="{BB962C8B-B14F-4D97-AF65-F5344CB8AC3E}">
        <p14:creationId xmlns:p14="http://schemas.microsoft.com/office/powerpoint/2010/main" val="268037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childTnLst>
                                </p:cTn>
                              </p:par>
                              <p:par>
                                <p:cTn id="66" presetID="1" presetClass="exit" presetSubtype="0" fill="hold" grpId="1" nodeType="withEffect">
                                  <p:stCondLst>
                                    <p:cond delay="0"/>
                                  </p:stCondLst>
                                  <p:childTnLst>
                                    <p:set>
                                      <p:cBhvr>
                                        <p:cTn id="67" dur="1" fill="hold">
                                          <p:stCondLst>
                                            <p:cond delay="0"/>
                                          </p:stCondLst>
                                        </p:cTn>
                                        <p:tgtEl>
                                          <p:spTgt spid="1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9" grpId="0"/>
      <p:bldP spid="10" grpId="0" animBg="1"/>
      <p:bldP spid="13" grpId="0"/>
      <p:bldP spid="14" grpId="0"/>
      <p:bldP spid="15" grpId="0" animBg="1"/>
      <p:bldP spid="17" grpId="0" animBg="1"/>
      <p:bldP spid="17" grpId="1" animBg="1"/>
      <p:bldP spid="18" grpId="0" animBg="1"/>
      <p:bldP spid="27" grpId="0"/>
      <p:bldP spid="28" grpId="0" animBg="1"/>
      <p:bldP spid="29" grpId="0" animBg="1"/>
      <p:bldP spid="31"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type="subTitle" idx="1"/>
          </p:nvPr>
        </p:nvSpPr>
        <p:spPr>
          <a:xfrm>
            <a:off x="623169" y="1115996"/>
            <a:ext cx="11144328" cy="4626007"/>
          </a:xfrm>
        </p:spPr>
        <p:txBody>
          <a:bodyPr>
            <a:noAutofit/>
          </a:bodyPr>
          <a:lstStyle/>
          <a:p>
            <a:pPr marL="457200" lvl="1" indent="-457200" algn="l">
              <a:buAutoNum type="alphaUcPeriod"/>
            </a:pPr>
            <a:r>
              <a:rPr lang="de-DE" sz="2400" dirty="0">
                <a:solidFill>
                  <a:schemeClr val="tx1"/>
                </a:solidFill>
              </a:rPr>
              <a:t>Anspruch B gegen K auf Rückzahlung der ausstehenden Darlehensrate, § 488 I 2 </a:t>
            </a:r>
          </a:p>
          <a:p>
            <a:pPr marL="971550" lvl="2" indent="-514350" algn="l">
              <a:buFont typeface="+mj-lt"/>
              <a:buAutoNum type="romanUcPeriod"/>
            </a:pPr>
            <a:r>
              <a:rPr lang="de-DE" sz="2400" dirty="0">
                <a:solidFill>
                  <a:schemeClr val="tx1"/>
                </a:solidFill>
              </a:rPr>
              <a:t>Anspruch entstanden: </a:t>
            </a:r>
          </a:p>
          <a:p>
            <a:pPr marL="1428750" lvl="3" indent="-514350" algn="l">
              <a:buFont typeface="+mj-lt"/>
              <a:buAutoNum type="arabicPeriod"/>
            </a:pPr>
            <a:r>
              <a:rPr lang="de-DE" sz="2000" dirty="0">
                <a:solidFill>
                  <a:schemeClr val="tx1"/>
                </a:solidFill>
              </a:rPr>
              <a:t>Wirksamer Darlehensvertrag B-K (+)</a:t>
            </a:r>
          </a:p>
          <a:p>
            <a:pPr marL="1428750" lvl="3" indent="-514350" algn="l">
              <a:buFont typeface="+mj-lt"/>
              <a:buAutoNum type="arabicPeriod"/>
            </a:pPr>
            <a:r>
              <a:rPr lang="de-DE" sz="2000" dirty="0">
                <a:solidFill>
                  <a:schemeClr val="tx1"/>
                </a:solidFill>
              </a:rPr>
              <a:t>Fälligkeit sämtlicher Raten gem. § 488 III 1 mit Kündigung des Darlehensgebers (+)</a:t>
            </a:r>
          </a:p>
          <a:p>
            <a:pPr marL="1428750" lvl="3" indent="-514350" algn="l">
              <a:buFont typeface="+mj-lt"/>
              <a:buAutoNum type="arabicPeriod"/>
            </a:pPr>
            <a:r>
              <a:rPr lang="de-DE" sz="2000" dirty="0" err="1">
                <a:solidFill>
                  <a:schemeClr val="tx1"/>
                </a:solidFill>
              </a:rPr>
              <a:t>Zw.Erg</a:t>
            </a:r>
            <a:r>
              <a:rPr lang="de-DE" sz="2000" dirty="0">
                <a:solidFill>
                  <a:schemeClr val="tx1"/>
                </a:solidFill>
              </a:rPr>
              <a:t>: (+)</a:t>
            </a:r>
          </a:p>
          <a:p>
            <a:pPr marL="971550" lvl="2" indent="-514350" algn="l">
              <a:buFont typeface="+mj-lt"/>
              <a:buAutoNum type="romanUcPeriod"/>
            </a:pPr>
            <a:r>
              <a:rPr lang="de-DE" sz="2400" dirty="0">
                <a:solidFill>
                  <a:schemeClr val="tx1"/>
                </a:solidFill>
              </a:rPr>
              <a:t>Durchsetzbarkeit:</a:t>
            </a:r>
          </a:p>
          <a:p>
            <a:pPr marL="1428750" lvl="3" indent="-514350" algn="l">
              <a:buFont typeface="+mj-lt"/>
              <a:buAutoNum type="arabicPeriod"/>
            </a:pPr>
            <a:r>
              <a:rPr lang="de-DE" sz="2000" dirty="0">
                <a:solidFill>
                  <a:schemeClr val="tx1"/>
                </a:solidFill>
              </a:rPr>
              <a:t>Einrede des K aus dem Sicherungsvertrag?</a:t>
            </a:r>
          </a:p>
          <a:p>
            <a:pPr marL="1200150" lvl="3" indent="-285750" algn="l">
              <a:buFont typeface="Wingdings" panose="05000000000000000000" pitchFamily="2" charset="2"/>
              <a:buChar char="Ø"/>
            </a:pPr>
            <a:r>
              <a:rPr lang="de-DE" sz="2000" dirty="0">
                <a:solidFill>
                  <a:schemeClr val="tx1"/>
                </a:solidFill>
                <a:sym typeface="Wingdings" panose="05000000000000000000" pitchFamily="2" charset="2"/>
              </a:rPr>
              <a:t>Sicherungsvertrag enthält Anspruch des Schuldners auf Rückübertragung der GS nach Erlöschen der gesicherten Forderung </a:t>
            </a:r>
          </a:p>
          <a:p>
            <a:pPr marL="1200150" lvl="3" indent="-285750" algn="l">
              <a:buFont typeface="Wingdings" panose="05000000000000000000" pitchFamily="2" charset="2"/>
              <a:buChar char="Ø"/>
            </a:pPr>
            <a:r>
              <a:rPr lang="de-DE" sz="2000" dirty="0">
                <a:solidFill>
                  <a:schemeClr val="tx1"/>
                </a:solidFill>
                <a:sym typeface="Wingdings" panose="05000000000000000000" pitchFamily="2" charset="2"/>
              </a:rPr>
              <a:t>S ist nur zu Zahlung Zug um Zug gegen Rückübertragung der GS verpflichtet </a:t>
            </a:r>
          </a:p>
          <a:p>
            <a:pPr marL="1200150" lvl="3" indent="-285750" algn="l">
              <a:buFont typeface="Wingdings" panose="05000000000000000000" pitchFamily="2" charset="2"/>
              <a:buChar char="Ø"/>
            </a:pPr>
            <a:r>
              <a:rPr lang="de-DE" sz="2000" dirty="0">
                <a:solidFill>
                  <a:schemeClr val="tx1"/>
                </a:solidFill>
                <a:sym typeface="Wingdings" panose="05000000000000000000" pitchFamily="2" charset="2"/>
              </a:rPr>
              <a:t>Mit Übertragung der GS an P ist eine Rückübertragung der GS an S unmöglich, § 275 I</a:t>
            </a:r>
          </a:p>
          <a:p>
            <a:pPr marL="1200150" lvl="3" indent="-285750" algn="l">
              <a:buFont typeface="Wingdings" panose="05000000000000000000" pitchFamily="2" charset="2"/>
              <a:buChar char="Ø"/>
            </a:pPr>
            <a:r>
              <a:rPr lang="de-DE" sz="2000" dirty="0">
                <a:solidFill>
                  <a:schemeClr val="tx1"/>
                </a:solidFill>
                <a:sym typeface="Wingdings" panose="05000000000000000000" pitchFamily="2" charset="2"/>
              </a:rPr>
              <a:t>Einrede (+)</a:t>
            </a:r>
          </a:p>
          <a:p>
            <a:pPr marL="971550" lvl="2" indent="-514350" algn="l">
              <a:buFont typeface="+mj-lt"/>
              <a:buAutoNum type="romanUcPeriod"/>
            </a:pPr>
            <a:r>
              <a:rPr lang="de-DE" sz="2400" dirty="0">
                <a:solidFill>
                  <a:schemeClr val="tx1"/>
                </a:solidFill>
                <a:sym typeface="Wingdings" panose="05000000000000000000" pitchFamily="2" charset="2"/>
              </a:rPr>
              <a:t>Ergebnis: Anspruch nicht durchsetzbar</a:t>
            </a:r>
            <a:endParaRPr lang="de-DE" sz="2400" dirty="0">
              <a:solidFill>
                <a:schemeClr val="tx1"/>
              </a:solidFill>
            </a:endParaRPr>
          </a:p>
          <a:p>
            <a:pPr marL="1428750" lvl="3" indent="-514350">
              <a:buFont typeface="+mj-lt"/>
              <a:buAutoNum type="arabicPeriod"/>
            </a:pPr>
            <a:endParaRPr lang="de-DE" dirty="0"/>
          </a:p>
        </p:txBody>
      </p:sp>
      <p:sp>
        <p:nvSpPr>
          <p:cNvPr id="2" name="Titel 1"/>
          <p:cNvSpPr>
            <a:spLocks noGrp="1"/>
          </p:cNvSpPr>
          <p:nvPr>
            <p:ph type="title"/>
          </p:nvPr>
        </p:nvSpPr>
        <p:spPr/>
        <p:txBody>
          <a:bodyPr>
            <a:noAutofit/>
          </a:bodyPr>
          <a:lstStyle/>
          <a:p>
            <a:r>
              <a:rPr lang="de-DE" dirty="0"/>
              <a:t>Problem: Doppelte Inanspruchnahme durch abstrakte Grundschuld?</a:t>
            </a:r>
          </a:p>
        </p:txBody>
      </p:sp>
    </p:spTree>
    <p:extLst>
      <p:ext uri="{BB962C8B-B14F-4D97-AF65-F5344CB8AC3E}">
        <p14:creationId xmlns:p14="http://schemas.microsoft.com/office/powerpoint/2010/main" val="69321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F38F822F-D51C-44B0-A7AE-4B66D2A06122}"/>
              </a:ext>
            </a:extLst>
          </p:cNvPr>
          <p:cNvSpPr>
            <a:spLocks noGrp="1"/>
          </p:cNvSpPr>
          <p:nvPr>
            <p:ph type="subTitle" idx="1"/>
          </p:nvPr>
        </p:nvSpPr>
        <p:spPr/>
        <p:txBody>
          <a:bodyPr>
            <a:normAutofit fontScale="92500" lnSpcReduction="20000"/>
          </a:bodyPr>
          <a:lstStyle/>
          <a:p>
            <a:pPr algn="ctr"/>
            <a:r>
              <a:rPr lang="de-DE" b="1" i="0" dirty="0">
                <a:solidFill>
                  <a:srgbClr val="000000"/>
                </a:solidFill>
                <a:effectLst/>
                <a:latin typeface="Arial" panose="020B0604020202020204" pitchFamily="34" charset="0"/>
              </a:rPr>
              <a:t>Wohnungseigentumsgesetz - WEG</a:t>
            </a:r>
          </a:p>
          <a:p>
            <a:pPr algn="ctr"/>
            <a:r>
              <a:rPr lang="de-DE" b="1" i="0" dirty="0">
                <a:solidFill>
                  <a:srgbClr val="000000"/>
                </a:solidFill>
                <a:effectLst/>
                <a:latin typeface="Arial" panose="020B0604020202020204" pitchFamily="34" charset="0"/>
              </a:rPr>
              <a:t>§ 2 Arten der Begründung</a:t>
            </a:r>
          </a:p>
          <a:p>
            <a:pPr algn="l"/>
            <a:r>
              <a:rPr lang="de-DE" b="0" i="0" dirty="0">
                <a:solidFill>
                  <a:srgbClr val="000000"/>
                </a:solidFill>
                <a:effectLst/>
                <a:latin typeface="Arial" panose="020B0604020202020204" pitchFamily="34" charset="0"/>
              </a:rPr>
              <a:t>Wohnungseigentum wird durch die vertragliche Einräumung von Sondereigentum (§ 3) oder durch Teilung (§ 8) begründet.</a:t>
            </a:r>
            <a:endParaRPr lang="de-DE" dirty="0">
              <a:solidFill>
                <a:srgbClr val="000000"/>
              </a:solidFill>
              <a:latin typeface="Arial" panose="020B0604020202020204" pitchFamily="34" charset="0"/>
            </a:endParaRPr>
          </a:p>
          <a:p>
            <a:pPr algn="ctr"/>
            <a:r>
              <a:rPr lang="de-DE" b="1" i="0" dirty="0">
                <a:solidFill>
                  <a:srgbClr val="000000"/>
                </a:solidFill>
                <a:effectLst/>
                <a:latin typeface="Arial" panose="020B0604020202020204" pitchFamily="34" charset="0"/>
              </a:rPr>
              <a:t>§ 3 Vertragliche Einräumung von Sondereigentum</a:t>
            </a:r>
          </a:p>
          <a:p>
            <a:pPr marL="457200" indent="-457200" algn="l">
              <a:buAutoNum type="arabicParenBoth"/>
            </a:pPr>
            <a:r>
              <a:rPr lang="de-DE" b="0" i="0" dirty="0">
                <a:solidFill>
                  <a:srgbClr val="000000"/>
                </a:solidFill>
                <a:effectLst/>
                <a:latin typeface="Arial" panose="020B0604020202020204" pitchFamily="34" charset="0"/>
              </a:rPr>
              <a:t>Das Miteigentum (§ 1008 des Bürgerlichen Gesetzbuchs) an einem Grundstück kann durch Vertrag der Miteigentümer in der Weise beschränkt werden, dass jedem der Miteigentümer abweichend von § 93 des Bürgerlichen Gesetzbuchs das Eigentum an einer bestimmten Wohnung oder an nicht zu Wohnzwecken dienenden bestimmten Räumen in einem auf dem Grundstück errichteten oder zu errichtenden Gebäude (Sondereigentum) eingeräumt wird. […]</a:t>
            </a:r>
          </a:p>
          <a:p>
            <a:pPr algn="ctr"/>
            <a:r>
              <a:rPr lang="de-DE" b="1" i="0" dirty="0">
                <a:solidFill>
                  <a:srgbClr val="000000"/>
                </a:solidFill>
                <a:effectLst/>
                <a:latin typeface="Arial" panose="020B0604020202020204" pitchFamily="34" charset="0"/>
              </a:rPr>
              <a:t>§ 8 Teilung durch den Eigentümer</a:t>
            </a:r>
          </a:p>
          <a:p>
            <a:pPr algn="l"/>
            <a:r>
              <a:rPr lang="de-DE" b="0" i="0" dirty="0">
                <a:solidFill>
                  <a:srgbClr val="000000"/>
                </a:solidFill>
                <a:effectLst/>
                <a:latin typeface="Arial" panose="020B0604020202020204" pitchFamily="34" charset="0"/>
              </a:rPr>
              <a:t>(1) Der Eigentümer eines Grundstücks kann durch Erklärung gegenüber dem Grundbuchamt das Eigentum an dem Grundstück in Miteigentumsanteile in der Weise teilen, dass mit jedem Anteil Sondereigentum verbunden ist.</a:t>
            </a:r>
          </a:p>
          <a:p>
            <a:pPr algn="l"/>
            <a:endParaRPr lang="de-DE" b="0" i="0" dirty="0">
              <a:solidFill>
                <a:srgbClr val="000000"/>
              </a:solidFill>
              <a:effectLst/>
              <a:latin typeface="Arial" panose="020B0604020202020204" pitchFamily="34" charset="0"/>
            </a:endParaRPr>
          </a:p>
          <a:p>
            <a:pPr algn="l"/>
            <a:endParaRPr lang="de-DE" b="0" i="0" dirty="0">
              <a:solidFill>
                <a:srgbClr val="000000"/>
              </a:solidFill>
              <a:effectLst/>
              <a:latin typeface="Arial" panose="020B0604020202020204" pitchFamily="34" charset="0"/>
            </a:endParaRPr>
          </a:p>
        </p:txBody>
      </p:sp>
      <p:sp>
        <p:nvSpPr>
          <p:cNvPr id="3" name="Titel 2">
            <a:extLst>
              <a:ext uri="{FF2B5EF4-FFF2-40B4-BE49-F238E27FC236}">
                <a16:creationId xmlns:a16="http://schemas.microsoft.com/office/drawing/2014/main" id="{70276F34-C477-449F-B3B6-818AC59FF5C5}"/>
              </a:ext>
            </a:extLst>
          </p:cNvPr>
          <p:cNvSpPr>
            <a:spLocks noGrp="1"/>
          </p:cNvSpPr>
          <p:nvPr>
            <p:ph type="title"/>
          </p:nvPr>
        </p:nvSpPr>
        <p:spPr/>
        <p:txBody>
          <a:bodyPr/>
          <a:lstStyle/>
          <a:p>
            <a:r>
              <a:rPr lang="de-DE" dirty="0"/>
              <a:t>Systematik des Grundstücksrechts </a:t>
            </a:r>
          </a:p>
        </p:txBody>
      </p:sp>
    </p:spTree>
    <p:extLst>
      <p:ext uri="{BB962C8B-B14F-4D97-AF65-F5344CB8AC3E}">
        <p14:creationId xmlns:p14="http://schemas.microsoft.com/office/powerpoint/2010/main" val="6639349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BA4917-BDB6-7A0C-5BCB-C5AA2EB3C6FB}"/>
              </a:ext>
            </a:extLst>
          </p:cNvPr>
          <p:cNvSpPr>
            <a:spLocks noGrp="1"/>
          </p:cNvSpPr>
          <p:nvPr>
            <p:ph type="ctrTitle"/>
          </p:nvPr>
        </p:nvSpPr>
        <p:spPr/>
        <p:txBody>
          <a:bodyPr/>
          <a:lstStyle/>
          <a:p>
            <a:r>
              <a:rPr lang="de-DE" dirty="0"/>
              <a:t>Vielen Dank für die Aufmerksamkeit!</a:t>
            </a:r>
          </a:p>
        </p:txBody>
      </p:sp>
      <p:sp>
        <p:nvSpPr>
          <p:cNvPr id="3" name="Untertitel 2">
            <a:extLst>
              <a:ext uri="{FF2B5EF4-FFF2-40B4-BE49-F238E27FC236}">
                <a16:creationId xmlns:a16="http://schemas.microsoft.com/office/drawing/2014/main" id="{02103E44-A7EA-3679-965F-AE1AA198B7F7}"/>
              </a:ext>
            </a:extLst>
          </p:cNvPr>
          <p:cNvSpPr>
            <a:spLocks noGrp="1"/>
          </p:cNvSpPr>
          <p:nvPr>
            <p:ph type="subTitle" idx="1"/>
          </p:nvPr>
        </p:nvSpPr>
        <p:spPr/>
        <p:txBody>
          <a:bodyPr/>
          <a:lstStyle/>
          <a:p>
            <a:r>
              <a:rPr lang="de-DE" dirty="0"/>
              <a:t>Fragen?</a:t>
            </a:r>
          </a:p>
        </p:txBody>
      </p:sp>
    </p:spTree>
    <p:extLst>
      <p:ext uri="{BB962C8B-B14F-4D97-AF65-F5344CB8AC3E}">
        <p14:creationId xmlns:p14="http://schemas.microsoft.com/office/powerpoint/2010/main" val="384565078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F0D854-20D7-4396-AF10-7221302C99DA}"/>
              </a:ext>
            </a:extLst>
          </p:cNvPr>
          <p:cNvSpPr>
            <a:spLocks noGrp="1"/>
          </p:cNvSpPr>
          <p:nvPr>
            <p:ph type="ctrTitle"/>
          </p:nvPr>
        </p:nvSpPr>
        <p:spPr/>
        <p:txBody>
          <a:bodyPr/>
          <a:lstStyle/>
          <a:p>
            <a:r>
              <a:rPr lang="de-DE" sz="2800" dirty="0"/>
              <a:t>Verfügung über Grundstücke </a:t>
            </a:r>
            <a:endParaRPr lang="de-DE" dirty="0"/>
          </a:p>
        </p:txBody>
      </p:sp>
      <p:sp>
        <p:nvSpPr>
          <p:cNvPr id="3" name="Untertitel 2">
            <a:extLst>
              <a:ext uri="{FF2B5EF4-FFF2-40B4-BE49-F238E27FC236}">
                <a16:creationId xmlns:a16="http://schemas.microsoft.com/office/drawing/2014/main" id="{71481E23-7605-48DD-9CBA-7F25DADCF7DD}"/>
              </a:ext>
            </a:extLst>
          </p:cNvPr>
          <p:cNvSpPr>
            <a:spLocks noGrp="1"/>
          </p:cNvSpPr>
          <p:nvPr>
            <p:ph type="subTitle" idx="1"/>
          </p:nvPr>
        </p:nvSpPr>
        <p:spPr/>
        <p:txBody>
          <a:bodyPr/>
          <a:lstStyle/>
          <a:p>
            <a:r>
              <a:rPr lang="de-DE" dirty="0"/>
              <a:t>§§ 873 ff. BGB</a:t>
            </a:r>
          </a:p>
        </p:txBody>
      </p:sp>
    </p:spTree>
    <p:extLst>
      <p:ext uri="{BB962C8B-B14F-4D97-AF65-F5344CB8AC3E}">
        <p14:creationId xmlns:p14="http://schemas.microsoft.com/office/powerpoint/2010/main" val="253311036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Der Übereignungstatbestand, §§ 873, 925 BGB</a:t>
            </a:r>
          </a:p>
        </p:txBody>
      </p:sp>
      <p:sp>
        <p:nvSpPr>
          <p:cNvPr id="3" name="Inhaltsplatzhalter 2"/>
          <p:cNvSpPr>
            <a:spLocks noGrp="1"/>
          </p:cNvSpPr>
          <p:nvPr>
            <p:ph sz="half" idx="1"/>
          </p:nvPr>
        </p:nvSpPr>
        <p:spPr/>
        <p:txBody>
          <a:bodyPr/>
          <a:lstStyle/>
          <a:p>
            <a:pPr marL="571500" indent="-571500">
              <a:buFont typeface="+mj-lt"/>
              <a:buAutoNum type="romanUcPeriod"/>
            </a:pPr>
            <a:r>
              <a:rPr lang="de-DE" u="sng" dirty="0">
                <a:solidFill>
                  <a:srgbClr val="C00000"/>
                </a:solidFill>
              </a:rPr>
              <a:t>Einigung (Auflassung)</a:t>
            </a:r>
          </a:p>
          <a:p>
            <a:pPr marL="571500" indent="-571500">
              <a:buFont typeface="+mj-lt"/>
              <a:buAutoNum type="romanUcPeriod"/>
            </a:pPr>
            <a:r>
              <a:rPr lang="de-DE" dirty="0"/>
              <a:t>Eintragung</a:t>
            </a:r>
          </a:p>
          <a:p>
            <a:pPr marL="571500" indent="-571500">
              <a:buFont typeface="+mj-lt"/>
              <a:buAutoNum type="romanUcPeriod"/>
            </a:pPr>
            <a:r>
              <a:rPr lang="de-DE" dirty="0" err="1"/>
              <a:t>Einigsein</a:t>
            </a:r>
            <a:r>
              <a:rPr lang="de-DE" dirty="0"/>
              <a:t> im Zeitpunkt der Eintragung</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a:p>
            <a:endParaRPr lang="de-DE" dirty="0"/>
          </a:p>
        </p:txBody>
      </p:sp>
      <p:sp>
        <p:nvSpPr>
          <p:cNvPr id="4" name="Inhaltsplatzhalter 3"/>
          <p:cNvSpPr>
            <a:spLocks noGrp="1"/>
          </p:cNvSpPr>
          <p:nvPr>
            <p:ph sz="half" idx="2"/>
          </p:nvPr>
        </p:nvSpPr>
        <p:spPr/>
        <p:txBody>
          <a:bodyPr/>
          <a:lstStyle/>
          <a:p>
            <a:pPr>
              <a:buFont typeface="Wingdings" panose="05000000000000000000" pitchFamily="2" charset="2"/>
              <a:buChar char="Ø"/>
            </a:pPr>
            <a:r>
              <a:rPr lang="de-DE" dirty="0"/>
              <a:t>„dingliches Rechtsgeschäft“: Zwei korrespondierende Willenserklärungen (</a:t>
            </a:r>
            <a:r>
              <a:rPr lang="de-DE" i="1" dirty="0"/>
              <a:t>Auflassungs</a:t>
            </a:r>
            <a:r>
              <a:rPr lang="de-DE" dirty="0"/>
              <a:t>erklärung)</a:t>
            </a:r>
          </a:p>
          <a:p>
            <a:pPr>
              <a:buFont typeface="Wingdings" panose="05000000000000000000" pitchFamily="2" charset="2"/>
              <a:buChar char="Ø"/>
            </a:pPr>
            <a:r>
              <a:rPr lang="de-DE" u="sng" dirty="0"/>
              <a:t>Gegenstand</a:t>
            </a:r>
            <a:r>
              <a:rPr lang="de-DE" dirty="0"/>
              <a:t>: Übergang des Eigentums</a:t>
            </a:r>
          </a:p>
          <a:p>
            <a:pPr>
              <a:buFont typeface="Wingdings" panose="05000000000000000000" pitchFamily="2" charset="2"/>
              <a:buChar char="Ø"/>
            </a:pPr>
            <a:r>
              <a:rPr lang="de-DE" dirty="0"/>
              <a:t>Willenserklärungen müssen wirksam sein</a:t>
            </a:r>
          </a:p>
          <a:p>
            <a:pPr lvl="1">
              <a:buFont typeface="Wingdings" panose="05000000000000000000" pitchFamily="2" charset="2"/>
              <a:buChar char="Ø"/>
            </a:pPr>
            <a:r>
              <a:rPr lang="de-DE" dirty="0"/>
              <a:t>KEINE Bedingung möglich, § 925 II</a:t>
            </a:r>
          </a:p>
          <a:p>
            <a:pPr>
              <a:buFont typeface="Wingdings" panose="05000000000000000000" pitchFamily="2" charset="2"/>
              <a:buChar char="Ø"/>
            </a:pPr>
            <a:r>
              <a:rPr lang="de-DE" dirty="0"/>
              <a:t>Beachte: Form des § 925 I 1</a:t>
            </a:r>
          </a:p>
          <a:p>
            <a:pPr lvl="1">
              <a:buFont typeface="Wingdings" panose="05000000000000000000" pitchFamily="2" charset="2"/>
              <a:buChar char="Ø"/>
            </a:pPr>
            <a:r>
              <a:rPr lang="de-DE" i="1" dirty="0"/>
              <a:t>Erklärung</a:t>
            </a:r>
            <a:r>
              <a:rPr lang="de-DE" dirty="0"/>
              <a:t> vor dem Notar;</a:t>
            </a:r>
          </a:p>
          <a:p>
            <a:pPr lvl="2">
              <a:buFont typeface="Wingdings" panose="05000000000000000000" pitchFamily="2" charset="2"/>
              <a:buChar char="Ø"/>
            </a:pPr>
            <a:r>
              <a:rPr lang="de-DE" dirty="0"/>
              <a:t>notarielle Beurkundung der dinglichen Einigung nicht zwingende Voraussetzung</a:t>
            </a:r>
          </a:p>
          <a:p>
            <a:pPr lvl="1">
              <a:buFont typeface="Wingdings" panose="05000000000000000000" pitchFamily="2" charset="2"/>
              <a:buChar char="Ø"/>
            </a:pPr>
            <a:r>
              <a:rPr lang="de-DE" dirty="0"/>
              <a:t>Zur Form des schuldrechtlichen Kaufvertrages s. § 311b I 1 </a:t>
            </a:r>
          </a:p>
        </p:txBody>
      </p:sp>
      <p:sp>
        <p:nvSpPr>
          <p:cNvPr id="5" name="Textplatzhalter 4"/>
          <p:cNvSpPr>
            <a:spLocks noGrp="1"/>
          </p:cNvSpPr>
          <p:nvPr>
            <p:ph type="body" idx="10"/>
          </p:nvPr>
        </p:nvSpPr>
        <p:spPr/>
        <p:txBody>
          <a:bodyPr/>
          <a:lstStyle/>
          <a:p>
            <a:r>
              <a:rPr lang="de-DE" u="sng" dirty="0"/>
              <a:t>Übereignung, §§ 873, 925</a:t>
            </a:r>
          </a:p>
        </p:txBody>
      </p:sp>
      <p:sp>
        <p:nvSpPr>
          <p:cNvPr id="6" name="Textplatzhalter 5"/>
          <p:cNvSpPr>
            <a:spLocks noGrp="1"/>
          </p:cNvSpPr>
          <p:nvPr>
            <p:ph type="body" sz="quarter" idx="3"/>
          </p:nvPr>
        </p:nvSpPr>
        <p:spPr/>
        <p:txBody>
          <a:bodyPr/>
          <a:lstStyle/>
          <a:p>
            <a:r>
              <a:rPr lang="de-DE" dirty="0"/>
              <a:t>I. </a:t>
            </a:r>
            <a:r>
              <a:rPr lang="de-DE" u="sng" dirty="0"/>
              <a:t>Einigung</a:t>
            </a:r>
          </a:p>
        </p:txBody>
      </p:sp>
    </p:spTree>
    <p:extLst>
      <p:ext uri="{BB962C8B-B14F-4D97-AF65-F5344CB8AC3E}">
        <p14:creationId xmlns:p14="http://schemas.microsoft.com/office/powerpoint/2010/main" val="159199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Der Übereignungstatbestand, §§ 873, 925 BGB</a:t>
            </a:r>
          </a:p>
        </p:txBody>
      </p:sp>
      <p:sp>
        <p:nvSpPr>
          <p:cNvPr id="3" name="Inhaltsplatzhalter 2"/>
          <p:cNvSpPr>
            <a:spLocks noGrp="1"/>
          </p:cNvSpPr>
          <p:nvPr>
            <p:ph sz="half" idx="1"/>
          </p:nvPr>
        </p:nvSpPr>
        <p:spPr/>
        <p:txBody>
          <a:bodyPr/>
          <a:lstStyle/>
          <a:p>
            <a:pPr marL="571500" indent="-571500">
              <a:buFont typeface="+mj-lt"/>
              <a:buAutoNum type="romanUcPeriod"/>
            </a:pPr>
            <a:r>
              <a:rPr lang="de-DE" dirty="0"/>
              <a:t>Einigung</a:t>
            </a:r>
          </a:p>
          <a:p>
            <a:pPr marL="571500" indent="-571500">
              <a:buFont typeface="+mj-lt"/>
              <a:buAutoNum type="romanUcPeriod"/>
            </a:pPr>
            <a:r>
              <a:rPr lang="de-DE" u="sng" dirty="0">
                <a:solidFill>
                  <a:srgbClr val="C00000"/>
                </a:solidFill>
              </a:rPr>
              <a:t>Eintragung</a:t>
            </a:r>
          </a:p>
          <a:p>
            <a:pPr marL="571500" indent="-571500">
              <a:buFont typeface="+mj-lt"/>
              <a:buAutoNum type="romanUcPeriod"/>
            </a:pPr>
            <a:r>
              <a:rPr lang="de-DE" dirty="0" err="1"/>
              <a:t>Einigsein</a:t>
            </a:r>
            <a:r>
              <a:rPr lang="de-DE" dirty="0"/>
              <a:t> im Zeitpunkt der Eintragung</a:t>
            </a:r>
          </a:p>
          <a:p>
            <a:pPr marL="571500" indent="-571500">
              <a:buFont typeface="+mj-lt"/>
              <a:buAutoNum type="romanUcPeriod"/>
            </a:pPr>
            <a:r>
              <a:rPr lang="de-DE" dirty="0"/>
              <a:t>Verfügungsberechtigung</a:t>
            </a:r>
          </a:p>
          <a:p>
            <a:pPr marL="571500" indent="-571500">
              <a:buFont typeface="+mj-lt"/>
              <a:buAutoNum type="romanUcPeriod"/>
            </a:pPr>
            <a:r>
              <a:rPr lang="de-DE" dirty="0"/>
              <a:t>Verfügungsbefugnis</a:t>
            </a:r>
          </a:p>
          <a:p>
            <a:endParaRPr lang="de-DE" dirty="0"/>
          </a:p>
        </p:txBody>
      </p:sp>
      <p:sp>
        <p:nvSpPr>
          <p:cNvPr id="4" name="Inhaltsplatzhalter 3"/>
          <p:cNvSpPr>
            <a:spLocks noGrp="1"/>
          </p:cNvSpPr>
          <p:nvPr>
            <p:ph sz="half" idx="2"/>
          </p:nvPr>
        </p:nvSpPr>
        <p:spPr/>
        <p:txBody>
          <a:bodyPr/>
          <a:lstStyle/>
          <a:p>
            <a:pPr>
              <a:buFont typeface="Wingdings" panose="05000000000000000000" pitchFamily="2" charset="2"/>
              <a:buChar char="Ø"/>
            </a:pPr>
            <a:r>
              <a:rPr lang="de-DE" sz="2000" dirty="0"/>
              <a:t>Grundstücke können nicht wie bewegliche Sachen übergeben werden</a:t>
            </a:r>
          </a:p>
          <a:p>
            <a:pPr>
              <a:buFont typeface="Wingdings" panose="05000000000000000000" pitchFamily="2" charset="2"/>
              <a:buChar char="Ø"/>
            </a:pPr>
            <a:r>
              <a:rPr lang="de-DE" sz="2000" dirty="0"/>
              <a:t>Publizitätsträger im </a:t>
            </a:r>
            <a:r>
              <a:rPr lang="de-DE" sz="2000" dirty="0" err="1"/>
              <a:t>ImmoSR</a:t>
            </a:r>
            <a:r>
              <a:rPr lang="de-DE" sz="2000" dirty="0"/>
              <a:t>: </a:t>
            </a:r>
            <a:r>
              <a:rPr lang="de-DE" sz="2000" b="1" u="sng" dirty="0"/>
              <a:t>Grundbuch</a:t>
            </a:r>
          </a:p>
          <a:p>
            <a:pPr>
              <a:buFont typeface="Wingdings" panose="05000000000000000000" pitchFamily="2" charset="2"/>
              <a:buChar char="Ø"/>
            </a:pPr>
            <a:r>
              <a:rPr lang="de-DE" sz="2000" dirty="0"/>
              <a:t>Eintragung ins GB erforderlich</a:t>
            </a:r>
          </a:p>
          <a:p>
            <a:endParaRPr lang="de-DE" dirty="0"/>
          </a:p>
        </p:txBody>
      </p:sp>
      <p:sp>
        <p:nvSpPr>
          <p:cNvPr id="5" name="Textplatzhalter 4"/>
          <p:cNvSpPr>
            <a:spLocks noGrp="1"/>
          </p:cNvSpPr>
          <p:nvPr>
            <p:ph type="body" idx="10"/>
          </p:nvPr>
        </p:nvSpPr>
        <p:spPr/>
        <p:txBody>
          <a:bodyPr/>
          <a:lstStyle/>
          <a:p>
            <a:r>
              <a:rPr lang="de-DE" u="sng" dirty="0"/>
              <a:t>Übereignung, §§ 873, 925</a:t>
            </a:r>
          </a:p>
        </p:txBody>
      </p:sp>
      <p:sp>
        <p:nvSpPr>
          <p:cNvPr id="6" name="Textplatzhalter 5"/>
          <p:cNvSpPr>
            <a:spLocks noGrp="1"/>
          </p:cNvSpPr>
          <p:nvPr>
            <p:ph type="body" sz="quarter" idx="3"/>
          </p:nvPr>
        </p:nvSpPr>
        <p:spPr/>
        <p:txBody>
          <a:bodyPr/>
          <a:lstStyle/>
          <a:p>
            <a:r>
              <a:rPr lang="de-DE" dirty="0"/>
              <a:t>II. </a:t>
            </a:r>
            <a:r>
              <a:rPr lang="de-DE" u="sng" dirty="0"/>
              <a:t>Eintragung</a:t>
            </a:r>
          </a:p>
        </p:txBody>
      </p:sp>
    </p:spTree>
    <p:extLst>
      <p:ext uri="{BB962C8B-B14F-4D97-AF65-F5344CB8AC3E}">
        <p14:creationId xmlns:p14="http://schemas.microsoft.com/office/powerpoint/2010/main" val="82742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3604</Words>
  <Application>Microsoft Office PowerPoint</Application>
  <PresentationFormat>Breitbild</PresentationFormat>
  <Paragraphs>641</Paragraphs>
  <Slides>60</Slides>
  <Notes>7</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60</vt:i4>
      </vt:variant>
    </vt:vector>
  </HeadingPairs>
  <TitlesOfParts>
    <vt:vector size="69" baseType="lpstr">
      <vt:lpstr>Arial</vt:lpstr>
      <vt:lpstr>Calibri</vt:lpstr>
      <vt:lpstr>Calibri </vt:lpstr>
      <vt:lpstr>Calibri Light</vt:lpstr>
      <vt:lpstr>Lucida Sans Unicode</vt:lpstr>
      <vt:lpstr>Symbol</vt:lpstr>
      <vt:lpstr>Wingdings</vt:lpstr>
      <vt:lpstr>Larissa</vt:lpstr>
      <vt:lpstr>1_Larissa</vt:lpstr>
      <vt:lpstr>Sachenrecht II Immobilliarsachenrecht</vt:lpstr>
      <vt:lpstr>Grundsätze des Immobilliarsachenrechts</vt:lpstr>
      <vt:lpstr>Systematik des Grundstücksrechts </vt:lpstr>
      <vt:lpstr>Das Grundbuch</vt:lpstr>
      <vt:lpstr>Systematik des Grundstücksrechts </vt:lpstr>
      <vt:lpstr>Systematik des Grundstücksrechts </vt:lpstr>
      <vt:lpstr>Verfügung über Grundstücke </vt:lpstr>
      <vt:lpstr>Der Übereignungstatbestand, §§ 873, 925 BGB</vt:lpstr>
      <vt:lpstr>Der Übereignungstatbestand, §§ 873, 925 BGB</vt:lpstr>
      <vt:lpstr>Der Übereignungstatbestand, §§ 873, 925 BGB</vt:lpstr>
      <vt:lpstr>Der Übereignungstatbestand, §§ 873, 925 BGB</vt:lpstr>
      <vt:lpstr>Der Übereignungstatbestand, §§ 873, 925 BGB</vt:lpstr>
      <vt:lpstr>Der Übereignungstatbestand, §§ 873, 925 BGB</vt:lpstr>
      <vt:lpstr>Der Übereignungstatbestand, §§ 873, 925 BGB</vt:lpstr>
      <vt:lpstr>Die Vormerkung.</vt:lpstr>
      <vt:lpstr>Vormerkung. Begriff und Bedeutung.</vt:lpstr>
      <vt:lpstr>Bestellung der Vormerkung, §§ 883, 885</vt:lpstr>
      <vt:lpstr>Bestellung der Vormerkung, §§ 883, 885</vt:lpstr>
      <vt:lpstr>Bestellung der Vormerkung, §§ 883, 885</vt:lpstr>
      <vt:lpstr>Bestellung der Vormerkung, §§ 883, 885</vt:lpstr>
      <vt:lpstr>Bestellung der Vormerkung, §§ 883, 885</vt:lpstr>
      <vt:lpstr>Gutgläubiger Ersterwerb</vt:lpstr>
      <vt:lpstr>Gutgläubiger Ersterwerb</vt:lpstr>
      <vt:lpstr>Die Vormerkung. Übertragung (Zweiterwerb).</vt:lpstr>
      <vt:lpstr>Übertragung der Vormerkung</vt:lpstr>
      <vt:lpstr>Erwerb und Übertragung der Vormerkung</vt:lpstr>
      <vt:lpstr>Gutgläubiger Zweiterwerb</vt:lpstr>
      <vt:lpstr>Gutgläubiger Zweiterwerb</vt:lpstr>
      <vt:lpstr>Gutgläubiger Zweiterwerb</vt:lpstr>
      <vt:lpstr>Hypothek und Grundschuld</vt:lpstr>
      <vt:lpstr>Hypothek und Grundschuld</vt:lpstr>
      <vt:lpstr>Verknüpfung von Darlehen und Hypothek/Grundschuld</vt:lpstr>
      <vt:lpstr>Verknüpfung im Dreipersonenverhältnis </vt:lpstr>
      <vt:lpstr>Bestellung (Ersterwerb)</vt:lpstr>
      <vt:lpstr>Bestellung (Ersterwerb)</vt:lpstr>
      <vt:lpstr>Bestellung der Hypothek, §§ 1113ff.</vt:lpstr>
      <vt:lpstr>Bestellung der Hypothek, §§ 1113ff.</vt:lpstr>
      <vt:lpstr>Bestellung der Hypothek, §§ 1113ff.</vt:lpstr>
      <vt:lpstr>Bestellung der Hypothek, §§ 1113ff.</vt:lpstr>
      <vt:lpstr>Bestellung der Hypothek, §§ 1113ff.</vt:lpstr>
      <vt:lpstr>Gutgläubiger Ersterwerb (Bestellung)</vt:lpstr>
      <vt:lpstr>Übertragung (Zweiterwerb)</vt:lpstr>
      <vt:lpstr>Zweiterwerb der Hypothek: Grundregeln.</vt:lpstr>
      <vt:lpstr>Zweiterwerb der Hypothek: Schema</vt:lpstr>
      <vt:lpstr>Übertragung der Hypothek</vt:lpstr>
      <vt:lpstr>Übertragung (Zweiterwerb) der Grundschuld</vt:lpstr>
      <vt:lpstr>Übertragung der Grundschuld</vt:lpstr>
      <vt:lpstr>Gutgläubiger Zweiterwerb</vt:lpstr>
      <vt:lpstr>Gutgläubiger Zweiterwerb (Übertragung)</vt:lpstr>
      <vt:lpstr>Gutgläubiger Zweiterwerb der Hypothek (Übertragung)</vt:lpstr>
      <vt:lpstr>Zweiterwerb der Hypothek - Konstellationen</vt:lpstr>
      <vt:lpstr>Einreden</vt:lpstr>
      <vt:lpstr>Einreden bei der Hypothek</vt:lpstr>
      <vt:lpstr>Hypothek: Einreden</vt:lpstr>
      <vt:lpstr>Hypothek: Einreden</vt:lpstr>
      <vt:lpstr>Hypothek: Einreden</vt:lpstr>
      <vt:lpstr>Einreden bei der Grundschuld</vt:lpstr>
      <vt:lpstr>Grundschuld: Einreden</vt:lpstr>
      <vt:lpstr>Problem: Doppelte Inanspruchnahme durch abstrakte Grundschuld?</vt:lpstr>
      <vt:lpstr>Vielen Dank für die Aufmerksamkeit!</vt:lpstr>
    </vt:vector>
  </TitlesOfParts>
  <Company>MyCompany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Begleitkolleg SachenR  I</dc:title>
  <dc:creator>Christian Schott</dc:creator>
  <cp:lastModifiedBy>Hubert, Tom</cp:lastModifiedBy>
  <cp:revision>184</cp:revision>
  <dcterms:created xsi:type="dcterms:W3CDTF">2015-11-05T15:18:54Z</dcterms:created>
  <dcterms:modified xsi:type="dcterms:W3CDTF">2022-07-22T17:31:47Z</dcterms:modified>
</cp:coreProperties>
</file>